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Anton"/>
      <p:regular r:id="rId49"/>
    </p:embeddedFont>
    <p:embeddedFont>
      <p:font typeface="Lato"/>
      <p:regular r:id="rId50"/>
      <p:bold r:id="rId51"/>
      <p:italic r:id="rId52"/>
      <p:boldItalic r:id="rId53"/>
    </p:embeddedFont>
    <p:embeddedFont>
      <p:font typeface="Lato Light"/>
      <p:regular r:id="rId54"/>
      <p:bold r:id="rId55"/>
      <p:italic r:id="rId56"/>
      <p:boldItalic r:id="rId57"/>
    </p:embeddedFont>
    <p:embeddedFont>
      <p:font typeface="Didact Gothic"/>
      <p:regular r:id="rId58"/>
    </p:embeddedFont>
    <p:embeddedFont>
      <p:font typeface="Helvetica Neue"/>
      <p:regular r:id="rId59"/>
      <p:bold r:id="rId60"/>
      <p:italic r:id="rId61"/>
      <p:boldItalic r:id="rId62"/>
    </p:embeddedFont>
    <p:embeddedFont>
      <p:font typeface="Helvetica Neue Ligh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0C2B03-D6E6-46E9-8D09-657FB221A5E4}">
  <a:tblStyle styleId="{860C2B03-D6E6-46E9-8D09-657FB221A5E4}"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7164C95-308E-4AF4-98B5-C1CA99F3E583}"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Anto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4.xml"/><Relationship Id="rId64" Type="http://schemas.openxmlformats.org/officeDocument/2006/relationships/font" Target="fonts/HelveticaNeueLight-bold.fntdata"/><Relationship Id="rId63" Type="http://schemas.openxmlformats.org/officeDocument/2006/relationships/font" Target="fonts/HelveticaNeueLight-regular.fntdata"/><Relationship Id="rId22" Type="http://schemas.openxmlformats.org/officeDocument/2006/relationships/slide" Target="slides/slide16.xml"/><Relationship Id="rId66" Type="http://schemas.openxmlformats.org/officeDocument/2006/relationships/font" Target="fonts/HelveticaNeueLight-boldItalic.fntdata"/><Relationship Id="rId21" Type="http://schemas.openxmlformats.org/officeDocument/2006/relationships/slide" Target="slides/slide15.xml"/><Relationship Id="rId65" Type="http://schemas.openxmlformats.org/officeDocument/2006/relationships/font" Target="fonts/HelveticaNeueLight-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55" Type="http://schemas.openxmlformats.org/officeDocument/2006/relationships/font" Target="fonts/LatoLight-bold.fntdata"/><Relationship Id="rId10" Type="http://schemas.openxmlformats.org/officeDocument/2006/relationships/slide" Target="slides/slide4.xml"/><Relationship Id="rId54" Type="http://schemas.openxmlformats.org/officeDocument/2006/relationships/font" Target="fonts/LatoLight-regular.fntdata"/><Relationship Id="rId13" Type="http://schemas.openxmlformats.org/officeDocument/2006/relationships/slide" Target="slides/slide7.xml"/><Relationship Id="rId57" Type="http://schemas.openxmlformats.org/officeDocument/2006/relationships/font" Target="fonts/LatoLight-boldItalic.fntdata"/><Relationship Id="rId12" Type="http://schemas.openxmlformats.org/officeDocument/2006/relationships/slide" Target="slides/slide6.xml"/><Relationship Id="rId56" Type="http://schemas.openxmlformats.org/officeDocument/2006/relationships/font" Target="fonts/LatoLight-italic.fntdata"/><Relationship Id="rId15" Type="http://schemas.openxmlformats.org/officeDocument/2006/relationships/slide" Target="slides/slide9.xml"/><Relationship Id="rId59" Type="http://schemas.openxmlformats.org/officeDocument/2006/relationships/font" Target="fonts/HelveticaNeue-regular.fntdata"/><Relationship Id="rId14" Type="http://schemas.openxmlformats.org/officeDocument/2006/relationships/slide" Target="slides/slide8.xml"/><Relationship Id="rId58" Type="http://schemas.openxmlformats.org/officeDocument/2006/relationships/font" Target="fonts/DidactGothic-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1bdcd4a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f1bdcd4a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1bdcd4ad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1bdcd4ad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1bdcd4ad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1bdcd4ad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1bdcd4ad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1bdcd4ad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Cada tipo de desarrollo tiene su propio usuario modelo y para algunas compañías el parámetro de cada usuario es distinto.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1bdcd4ad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1bdcd4ad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1bdcd4ad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1bdcd4ad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1bdcd4ad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1bdcd4ad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1bdcd4ad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f1bdcd4ad1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1bdcd4ad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1bdcd4ad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1bdcd4ad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1bdcd4ad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1bdcd4ad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1bdcd4ad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1bdcd4a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f1bdcd4ad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1bdcd4ad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1bdcd4ad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1bdcd4ad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1bdcd4ad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1bdcd4ad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1bdcd4ad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1bdcd4ad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1bdcd4ad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1bdcd4ad1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1bdcd4ad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1bdcd4ad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f1bdcd4ad1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1bdcd4ad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1bdcd4ad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1bdcd4ad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1bdcd4ad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1bdcd4ad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1bdcd4ad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1bdcd4ad1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f1bdcd4ad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No va, es para guiar el uso del template.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1bdcd4ad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f1bdcd4ad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1bdcd4ad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1bdcd4ad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No va, es para guiar el uso del template.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1bdcd4ad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1bdcd4ad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No va, es para guiar el uso del template.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1bdcd4ad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1bdcd4ad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1bdcd4ad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1bdcd4ad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Usar para slides de texto con gráfico de etapas/pasos.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1bdcd4ad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1bdcd4ad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No va, es para guiar el uso del template.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9ba4477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09ba4477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09ba4477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09ba4477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1bdcd4ad1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f1bdcd4ad1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armando un presupuesto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1bdcd4ad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f1bdcd4ad1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1bdcd4ad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f1bdcd4ad1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1bdcd4a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f1bdcd4ad1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1bdcd4ad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f1bdcd4ad1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1bdcd4ad1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f1bdcd4ad1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1bdcd4ad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1bdcd4ad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1bdcd4a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f1bdcd4ad1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1bdcd4ad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f1bdcd4ad1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1bdcd4ad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f1bdcd4ad1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1bdcd4ad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f1bdcd4ad1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1bdcd4ad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f1bdcd4ad1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hyperlink" Target="https://sites.google.com/site/metodologiareq/capitulo-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plataforma.coderhouse.com/video-tutoriales"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jp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hyperlink" Target="https://sites.google.com/site/metodologiareq/capitulo-ix"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36.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hyperlink" Target="https://view.genial.ly/61a7993f3ef3cf0dac4e4b9c/interactive-content-faqs-desarrollo-web"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pedro-seo.com/pdf/Ejemplo-presupuseto-pagina-web-wordpress.pdf" TargetMode="External"/><Relationship Id="rId4" Type="http://schemas.openxmlformats.org/officeDocument/2006/relationships/image" Target="../media/image4.png"/><Relationship Id="rId5"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css-tricks.com"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24"/>
          <p:cNvSpPr txBox="1"/>
          <p:nvPr/>
        </p:nvSpPr>
        <p:spPr>
          <a:xfrm>
            <a:off x="559025" y="1360525"/>
            <a:ext cx="3955200" cy="329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80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El cliente es quien </a:t>
            </a:r>
            <a:r>
              <a:rPr lang="es" sz="1800">
                <a:solidFill>
                  <a:schemeClr val="dk1"/>
                </a:solidFill>
                <a:highlight>
                  <a:srgbClr val="E0FF00"/>
                </a:highlight>
                <a:latin typeface="Helvetica Neue Light"/>
                <a:ea typeface="Helvetica Neue Light"/>
                <a:cs typeface="Helvetica Neue Light"/>
                <a:sym typeface="Helvetica Neue Light"/>
              </a:rPr>
              <a:t>compra (o tiene interés en comprar) nuestro producto o servicio, a cambio de una remuneración</a:t>
            </a:r>
            <a:r>
              <a:rPr lang="es" sz="1800">
                <a:solidFill>
                  <a:schemeClr val="dk1"/>
                </a:solidFill>
                <a:highlight>
                  <a:srgbClr val="FFFFFF"/>
                </a:highlight>
                <a:latin typeface="Helvetica Neue Light"/>
                <a:ea typeface="Helvetica Neue Light"/>
                <a:cs typeface="Helvetica Neue Light"/>
                <a:sym typeface="Helvetica Neue Light"/>
              </a:rPr>
              <a:t>. Se encuentra dentro de nuestro público objetivo, al cual nos dirigimos cuando comunicamos o comercializamos nuestro producto. </a:t>
            </a:r>
            <a:br>
              <a:rPr lang="es" sz="1800">
                <a:solidFill>
                  <a:schemeClr val="dk1"/>
                </a:solidFill>
                <a:highlight>
                  <a:srgbClr val="FFFFFF"/>
                </a:highlight>
                <a:latin typeface="Helvetica Neue Light"/>
                <a:ea typeface="Helvetica Neue Light"/>
                <a:cs typeface="Helvetica Neue Light"/>
                <a:sym typeface="Helvetica Neue Light"/>
              </a:rPr>
            </a:br>
            <a:r>
              <a:rPr lang="es" sz="1800">
                <a:solidFill>
                  <a:schemeClr val="dk1"/>
                </a:solidFill>
                <a:highlight>
                  <a:srgbClr val="FFFFFF"/>
                </a:highlight>
                <a:latin typeface="Helvetica Neue Light"/>
                <a:ea typeface="Helvetica Neue Light"/>
                <a:cs typeface="Helvetica Neue Light"/>
                <a:sym typeface="Helvetica Neue Light"/>
              </a:rPr>
              <a:t>Al definir nuestro mercado, definimos también nuestro público objetivo.</a:t>
            </a:r>
            <a:br>
              <a:rPr lang="es" sz="1800">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pic>
        <p:nvPicPr>
          <p:cNvPr id="177" name="Google Shape;177;p2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8" name="Google Shape;178;p24"/>
          <p:cNvSpPr txBox="1"/>
          <p:nvPr>
            <p:ph type="ctrTitle"/>
          </p:nvPr>
        </p:nvSpPr>
        <p:spPr>
          <a:xfrm>
            <a:off x="1635300" y="374300"/>
            <a:ext cx="58734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¿QUÉ ES UN CLIENTE? 	</a:t>
            </a:r>
            <a:endParaRPr i="1" sz="3800">
              <a:latin typeface="Anton"/>
              <a:ea typeface="Anton"/>
              <a:cs typeface="Anton"/>
              <a:sym typeface="Anton"/>
            </a:endParaRPr>
          </a:p>
        </p:txBody>
      </p:sp>
      <p:pic>
        <p:nvPicPr>
          <p:cNvPr id="179" name="Google Shape;179;p24"/>
          <p:cNvPicPr preferRelativeResize="0"/>
          <p:nvPr/>
        </p:nvPicPr>
        <p:blipFill>
          <a:blip r:embed="rId4">
            <a:alphaModFix/>
          </a:blip>
          <a:stretch>
            <a:fillRect/>
          </a:stretch>
        </p:blipFill>
        <p:spPr>
          <a:xfrm>
            <a:off x="4514225" y="1551163"/>
            <a:ext cx="3955050" cy="2635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nvSpPr>
        <p:spPr>
          <a:xfrm>
            <a:off x="4608675" y="1010325"/>
            <a:ext cx="4120200" cy="397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La percepción es el proceso mediante el cual un individuo selecciona, organiza e interpreta la información que recibe para crear una imagen del mundo con significado.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200"/>
              </a:spcBef>
              <a:spcAft>
                <a:spcPts val="80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La percepción del cliente se basa en su </a:t>
            </a:r>
            <a:r>
              <a:rPr lang="es" sz="1800">
                <a:solidFill>
                  <a:schemeClr val="dk1"/>
                </a:solidFill>
                <a:highlight>
                  <a:srgbClr val="E0FF00"/>
                </a:highlight>
                <a:latin typeface="Helvetica Neue Light"/>
                <a:ea typeface="Helvetica Neue Light"/>
                <a:cs typeface="Helvetica Neue Light"/>
                <a:sym typeface="Helvetica Neue Light"/>
              </a:rPr>
              <a:t>valoración de nuestro servicio</a:t>
            </a:r>
            <a:r>
              <a:rPr lang="es" sz="1800">
                <a:solidFill>
                  <a:schemeClr val="dk1"/>
                </a:solidFill>
                <a:highlight>
                  <a:srgbClr val="FFFFFF"/>
                </a:highlight>
                <a:latin typeface="Helvetica Neue Light"/>
                <a:ea typeface="Helvetica Neue Light"/>
                <a:cs typeface="Helvetica Neue Light"/>
                <a:sym typeface="Helvetica Neue Light"/>
              </a:rPr>
              <a:t>, según el </a:t>
            </a:r>
            <a:r>
              <a:rPr lang="es" sz="1800">
                <a:solidFill>
                  <a:schemeClr val="dk1"/>
                </a:solidFill>
                <a:highlight>
                  <a:srgbClr val="E0FF00"/>
                </a:highlight>
                <a:latin typeface="Helvetica Neue Light"/>
                <a:ea typeface="Helvetica Neue Light"/>
                <a:cs typeface="Helvetica Neue Light"/>
                <a:sym typeface="Helvetica Neue Light"/>
              </a:rPr>
              <a:t>grado de satisfacción de sus necesidades y expectativas</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185" name="Google Shape;185;p25"/>
          <p:cNvSpPr txBox="1"/>
          <p:nvPr/>
        </p:nvSpPr>
        <p:spPr>
          <a:xfrm>
            <a:off x="1738950" y="236575"/>
            <a:ext cx="56661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highlight>
                  <a:srgbClr val="FFFFFF"/>
                </a:highlight>
                <a:latin typeface="Anton"/>
                <a:ea typeface="Anton"/>
                <a:cs typeface="Anton"/>
                <a:sym typeface="Anton"/>
              </a:rPr>
              <a:t>PERCEPCIÓN DEL CLIENTE</a:t>
            </a:r>
            <a:endParaRPr i="1" sz="4000">
              <a:latin typeface="Anton"/>
              <a:ea typeface="Anton"/>
              <a:cs typeface="Anton"/>
              <a:sym typeface="Anton"/>
            </a:endParaRPr>
          </a:p>
        </p:txBody>
      </p:sp>
      <p:pic>
        <p:nvPicPr>
          <p:cNvPr id="186" name="Google Shape;186;p2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7" name="Google Shape;187;p25"/>
          <p:cNvPicPr preferRelativeResize="0"/>
          <p:nvPr/>
        </p:nvPicPr>
        <p:blipFill rotWithShape="1">
          <a:blip r:embed="rId4">
            <a:alphaModFix/>
          </a:blip>
          <a:srcRect b="0" l="12865" r="4503" t="0"/>
          <a:stretch/>
        </p:blipFill>
        <p:spPr>
          <a:xfrm>
            <a:off x="345625" y="1225675"/>
            <a:ext cx="4120274" cy="3097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91" name="Shape 191"/>
        <p:cNvGrpSpPr/>
        <p:nvPr/>
      </p:nvGrpSpPr>
      <p:grpSpPr>
        <a:xfrm>
          <a:off x="0" y="0"/>
          <a:ext cx="0" cy="0"/>
          <a:chOff x="0" y="0"/>
          <a:chExt cx="0" cy="0"/>
        </a:xfrm>
      </p:grpSpPr>
      <p:sp>
        <p:nvSpPr>
          <p:cNvPr id="192" name="Google Shape;192;p26"/>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93" name="Google Shape;193;p26"/>
          <p:cNvSpPr txBox="1"/>
          <p:nvPr/>
        </p:nvSpPr>
        <p:spPr>
          <a:xfrm>
            <a:off x="1769600" y="68257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¿QUÉ ES UN USUARIO?</a:t>
            </a:r>
            <a:endParaRPr i="1" sz="4000">
              <a:latin typeface="Anton"/>
              <a:ea typeface="Anton"/>
              <a:cs typeface="Anton"/>
              <a:sym typeface="Anton"/>
            </a:endParaRPr>
          </a:p>
        </p:txBody>
      </p:sp>
      <p:sp>
        <p:nvSpPr>
          <p:cNvPr id="194" name="Google Shape;194;p26"/>
          <p:cNvSpPr txBox="1"/>
          <p:nvPr/>
        </p:nvSpPr>
        <p:spPr>
          <a:xfrm>
            <a:off x="910800" y="1671675"/>
            <a:ext cx="7322400" cy="2410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Es a quien tienen en mente las empresas desarrolladoras de hardware y software informático cada vez que diseñan un nuevo dispositivo o aplicación. </a:t>
            </a:r>
            <a:endParaRPr sz="1800">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Este usuario puede no estar instruido o entrenado en el uso de nuevas tecnologías, por lo cual la interfaz del dispositivo en cuestión debe ser sencilla y fácil de aprender. </a:t>
            </a:r>
            <a:endParaRPr sz="1800">
              <a:latin typeface="Helvetica Neue Light"/>
              <a:ea typeface="Helvetica Neue Light"/>
              <a:cs typeface="Helvetica Neue Light"/>
              <a:sym typeface="Helvetica Neue Light"/>
            </a:endParaRPr>
          </a:p>
        </p:txBody>
      </p:sp>
      <p:pic>
        <p:nvPicPr>
          <p:cNvPr id="195" name="Google Shape;195;p2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p:nvPr/>
        </p:nvSpPr>
        <p:spPr>
          <a:xfrm>
            <a:off x="1362175" y="1876251"/>
            <a:ext cx="1174200" cy="1174200"/>
          </a:xfrm>
          <a:prstGeom prst="ellipse">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01" name="Google Shape;201;p27"/>
          <p:cNvSpPr/>
          <p:nvPr/>
        </p:nvSpPr>
        <p:spPr>
          <a:xfrm>
            <a:off x="3984907" y="187625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02" name="Google Shape;202;p27"/>
          <p:cNvSpPr/>
          <p:nvPr/>
        </p:nvSpPr>
        <p:spPr>
          <a:xfrm>
            <a:off x="6488494" y="1876251"/>
            <a:ext cx="1174200" cy="1174200"/>
          </a:xfrm>
          <a:prstGeom prst="ellipse">
            <a:avLst/>
          </a:prstGeom>
          <a:solidFill>
            <a:srgbClr val="EF89D2"/>
          </a:solidFill>
          <a:ln cap="flat" cmpd="sng" w="952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03" name="Google Shape;203;p27"/>
          <p:cNvSpPr txBox="1"/>
          <p:nvPr/>
        </p:nvSpPr>
        <p:spPr>
          <a:xfrm>
            <a:off x="1311600" y="440450"/>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800">
                <a:solidFill>
                  <a:schemeClr val="dk1"/>
                </a:solidFill>
                <a:latin typeface="Anton"/>
                <a:ea typeface="Anton"/>
                <a:cs typeface="Anton"/>
                <a:sym typeface="Anton"/>
              </a:rPr>
              <a:t>TIPOS DE USUARIOS</a:t>
            </a:r>
            <a:endParaRPr i="1" sz="3800">
              <a:latin typeface="Anton"/>
              <a:ea typeface="Anton"/>
              <a:cs typeface="Anton"/>
              <a:sym typeface="Anton"/>
            </a:endParaRPr>
          </a:p>
        </p:txBody>
      </p:sp>
      <p:sp>
        <p:nvSpPr>
          <p:cNvPr id="204" name="Google Shape;204;p27"/>
          <p:cNvSpPr txBox="1"/>
          <p:nvPr/>
        </p:nvSpPr>
        <p:spPr>
          <a:xfrm>
            <a:off x="914725" y="36176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 sz="1800">
                <a:solidFill>
                  <a:schemeClr val="dk1"/>
                </a:solidFill>
                <a:highlight>
                  <a:srgbClr val="FFFFFF"/>
                </a:highlight>
                <a:latin typeface="Helvetica Neue"/>
                <a:ea typeface="Helvetica Neue"/>
                <a:cs typeface="Helvetica Neue"/>
                <a:sym typeface="Helvetica Neue"/>
              </a:rPr>
              <a:t>Final </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Fines sociales, profesionales o personales</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05" name="Google Shape;205;p27"/>
          <p:cNvSpPr txBox="1"/>
          <p:nvPr/>
        </p:nvSpPr>
        <p:spPr>
          <a:xfrm>
            <a:off x="3308850" y="3341425"/>
            <a:ext cx="2629200" cy="1341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 sz="1800">
                <a:solidFill>
                  <a:schemeClr val="dk1"/>
                </a:solidFill>
                <a:highlight>
                  <a:srgbClr val="FFFFFF"/>
                </a:highlight>
                <a:latin typeface="Helvetica Neue"/>
                <a:ea typeface="Helvetica Neue"/>
                <a:cs typeface="Helvetica Neue"/>
                <a:sym typeface="Helvetica Neue"/>
              </a:rPr>
              <a:t>Registrado</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Requieren algún registro previo o membresía.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06" name="Google Shape;206;p27"/>
          <p:cNvSpPr txBox="1"/>
          <p:nvPr/>
        </p:nvSpPr>
        <p:spPr>
          <a:xfrm>
            <a:off x="1666960" y="1998257"/>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207" name="Google Shape;207;p27"/>
          <p:cNvSpPr txBox="1"/>
          <p:nvPr/>
        </p:nvSpPr>
        <p:spPr>
          <a:xfrm>
            <a:off x="4344713" y="1968657"/>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208" name="Google Shape;208;p27"/>
          <p:cNvSpPr txBox="1"/>
          <p:nvPr/>
        </p:nvSpPr>
        <p:spPr>
          <a:xfrm>
            <a:off x="6770600" y="1998251"/>
            <a:ext cx="5166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209" name="Google Shape;209;p2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10" name="Google Shape;210;p27"/>
          <p:cNvPicPr preferRelativeResize="0"/>
          <p:nvPr/>
        </p:nvPicPr>
        <p:blipFill>
          <a:blip r:embed="rId4">
            <a:alphaModFix/>
          </a:blip>
          <a:stretch>
            <a:fillRect/>
          </a:stretch>
        </p:blipFill>
        <p:spPr>
          <a:xfrm>
            <a:off x="1514550" y="2049075"/>
            <a:ext cx="869425" cy="869425"/>
          </a:xfrm>
          <a:prstGeom prst="rect">
            <a:avLst/>
          </a:prstGeom>
          <a:noFill/>
          <a:ln>
            <a:noFill/>
          </a:ln>
        </p:spPr>
      </p:pic>
      <p:pic>
        <p:nvPicPr>
          <p:cNvPr id="211" name="Google Shape;211;p27"/>
          <p:cNvPicPr preferRelativeResize="0"/>
          <p:nvPr/>
        </p:nvPicPr>
        <p:blipFill>
          <a:blip r:embed="rId4">
            <a:alphaModFix/>
          </a:blip>
          <a:stretch>
            <a:fillRect/>
          </a:stretch>
        </p:blipFill>
        <p:spPr>
          <a:xfrm>
            <a:off x="4142575" y="2028638"/>
            <a:ext cx="869425" cy="869425"/>
          </a:xfrm>
          <a:prstGeom prst="rect">
            <a:avLst/>
          </a:prstGeom>
          <a:noFill/>
          <a:ln>
            <a:noFill/>
          </a:ln>
        </p:spPr>
      </p:pic>
      <p:pic>
        <p:nvPicPr>
          <p:cNvPr id="212" name="Google Shape;212;p27"/>
          <p:cNvPicPr preferRelativeResize="0"/>
          <p:nvPr/>
        </p:nvPicPr>
        <p:blipFill>
          <a:blip r:embed="rId4">
            <a:alphaModFix/>
          </a:blip>
          <a:stretch>
            <a:fillRect/>
          </a:stretch>
        </p:blipFill>
        <p:spPr>
          <a:xfrm>
            <a:off x="6607625" y="1984638"/>
            <a:ext cx="869425" cy="869425"/>
          </a:xfrm>
          <a:prstGeom prst="rect">
            <a:avLst/>
          </a:prstGeom>
          <a:noFill/>
          <a:ln>
            <a:noFill/>
          </a:ln>
        </p:spPr>
      </p:pic>
      <p:sp>
        <p:nvSpPr>
          <p:cNvPr id="213" name="Google Shape;213;p27"/>
          <p:cNvSpPr txBox="1"/>
          <p:nvPr/>
        </p:nvSpPr>
        <p:spPr>
          <a:xfrm>
            <a:off x="5981900" y="3369275"/>
            <a:ext cx="2329200" cy="1174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s" sz="1800">
                <a:solidFill>
                  <a:schemeClr val="dk1"/>
                </a:solidFill>
                <a:highlight>
                  <a:srgbClr val="FFFFFF"/>
                </a:highlight>
                <a:latin typeface="Helvetica Neue"/>
                <a:ea typeface="Helvetica Neue"/>
                <a:cs typeface="Helvetica Neue"/>
                <a:sym typeface="Helvetica Neue"/>
              </a:rPr>
              <a:t>Anónimo</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Navega sin autenticarse.</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7" name="Shape 217"/>
        <p:cNvGrpSpPr/>
        <p:nvPr/>
      </p:nvGrpSpPr>
      <p:grpSpPr>
        <a:xfrm>
          <a:off x="0" y="0"/>
          <a:ext cx="0" cy="0"/>
          <a:chOff x="0" y="0"/>
          <a:chExt cx="0" cy="0"/>
        </a:xfrm>
      </p:grpSpPr>
      <p:pic>
        <p:nvPicPr>
          <p:cNvPr id="218" name="Google Shape;218;p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9" name="Google Shape;219;p28"/>
          <p:cNvSpPr txBox="1"/>
          <p:nvPr>
            <p:ph type="ctrTitle"/>
          </p:nvPr>
        </p:nvSpPr>
        <p:spPr>
          <a:xfrm>
            <a:off x="1257300" y="347525"/>
            <a:ext cx="6629400" cy="6765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NECESIDADES DEL USUARIO</a:t>
            </a:r>
            <a:endParaRPr i="1" sz="3800">
              <a:latin typeface="Anton"/>
              <a:ea typeface="Anton"/>
              <a:cs typeface="Anton"/>
              <a:sym typeface="Anton"/>
            </a:endParaRPr>
          </a:p>
        </p:txBody>
      </p:sp>
      <p:pic>
        <p:nvPicPr>
          <p:cNvPr id="220" name="Google Shape;220;p28"/>
          <p:cNvPicPr preferRelativeResize="0"/>
          <p:nvPr/>
        </p:nvPicPr>
        <p:blipFill>
          <a:blip r:embed="rId4">
            <a:alphaModFix/>
          </a:blip>
          <a:stretch>
            <a:fillRect/>
          </a:stretch>
        </p:blipFill>
        <p:spPr>
          <a:xfrm>
            <a:off x="1816550" y="1136276"/>
            <a:ext cx="6210425" cy="362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4" name="Shape 224"/>
        <p:cNvGrpSpPr/>
        <p:nvPr/>
      </p:nvGrpSpPr>
      <p:grpSpPr>
        <a:xfrm>
          <a:off x="0" y="0"/>
          <a:ext cx="0" cy="0"/>
          <a:chOff x="0" y="0"/>
          <a:chExt cx="0" cy="0"/>
        </a:xfrm>
      </p:grpSpPr>
      <p:pic>
        <p:nvPicPr>
          <p:cNvPr id="225" name="Google Shape;225;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6" name="Google Shape;226;p29"/>
          <p:cNvSpPr txBox="1"/>
          <p:nvPr>
            <p:ph type="ctrTitle"/>
          </p:nvPr>
        </p:nvSpPr>
        <p:spPr>
          <a:xfrm>
            <a:off x="288000" y="971125"/>
            <a:ext cx="8568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latin typeface="Anton"/>
                <a:ea typeface="Anton"/>
                <a:cs typeface="Anton"/>
                <a:sym typeface="Anton"/>
              </a:rPr>
              <a:t>PREGUNTAS PARA DETECTAR </a:t>
            </a:r>
            <a:endParaRPr i="1" sz="3800">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800">
                <a:latin typeface="Anton"/>
                <a:ea typeface="Anton"/>
                <a:cs typeface="Anton"/>
                <a:sym typeface="Anton"/>
              </a:rPr>
              <a:t>LAS NECESIDADES</a:t>
            </a:r>
            <a:endParaRPr i="1" sz="3800">
              <a:latin typeface="Anton"/>
              <a:ea typeface="Anton"/>
              <a:cs typeface="Anton"/>
              <a:sym typeface="Anton"/>
            </a:endParaRPr>
          </a:p>
        </p:txBody>
      </p:sp>
      <p:sp>
        <p:nvSpPr>
          <p:cNvPr id="227" name="Google Shape;227;p29"/>
          <p:cNvSpPr txBox="1"/>
          <p:nvPr/>
        </p:nvSpPr>
        <p:spPr>
          <a:xfrm>
            <a:off x="1356150" y="1979925"/>
            <a:ext cx="6584100" cy="461700"/>
          </a:xfrm>
          <a:prstGeom prst="rect">
            <a:avLst/>
          </a:prstGeom>
          <a:solidFill>
            <a:srgbClr val="A6FFCA"/>
          </a:solidFill>
          <a:ln cap="flat" cmpd="sng" w="9525">
            <a:solidFill>
              <a:srgbClr val="A6FFCA"/>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highlight>
                  <a:srgbClr val="A6FFCA"/>
                </a:highlight>
                <a:latin typeface="Helvetica Neue Light"/>
                <a:ea typeface="Helvetica Neue Light"/>
                <a:cs typeface="Helvetica Neue Light"/>
                <a:sym typeface="Helvetica Neue Light"/>
              </a:rPr>
              <a:t>¿Cuál es el contexto del usuario y cuánto puede variar?</a:t>
            </a:r>
            <a:endParaRPr sz="1800">
              <a:solidFill>
                <a:schemeClr val="dk1"/>
              </a:solidFill>
              <a:highlight>
                <a:srgbClr val="A6FFCA"/>
              </a:highlight>
              <a:latin typeface="Helvetica Neue Light"/>
              <a:ea typeface="Helvetica Neue Light"/>
              <a:cs typeface="Helvetica Neue Light"/>
              <a:sym typeface="Helvetica Neue Light"/>
            </a:endParaRPr>
          </a:p>
        </p:txBody>
      </p:sp>
      <p:sp>
        <p:nvSpPr>
          <p:cNvPr id="228" name="Google Shape;228;p29"/>
          <p:cNvSpPr txBox="1"/>
          <p:nvPr/>
        </p:nvSpPr>
        <p:spPr>
          <a:xfrm>
            <a:off x="1356150" y="4019375"/>
            <a:ext cx="6584100" cy="461700"/>
          </a:xfrm>
          <a:prstGeom prst="rect">
            <a:avLst/>
          </a:prstGeom>
          <a:solidFill>
            <a:srgbClr val="A6FFCA"/>
          </a:solid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1200"/>
              </a:spcAft>
              <a:buNone/>
            </a:pPr>
            <a:r>
              <a:rPr lang="es" sz="1800">
                <a:solidFill>
                  <a:schemeClr val="dk1"/>
                </a:solidFill>
                <a:highlight>
                  <a:srgbClr val="A6FFCA"/>
                </a:highlight>
                <a:latin typeface="Helvetica Neue Light"/>
                <a:ea typeface="Helvetica Neue Light"/>
                <a:cs typeface="Helvetica Neue Light"/>
                <a:sym typeface="Helvetica Neue Light"/>
              </a:rPr>
              <a:t>¿Cuáles son los objetivos de los usuarios?</a:t>
            </a:r>
            <a:endParaRPr>
              <a:highlight>
                <a:srgbClr val="A6FFCA"/>
              </a:highlight>
            </a:endParaRPr>
          </a:p>
        </p:txBody>
      </p:sp>
      <p:sp>
        <p:nvSpPr>
          <p:cNvPr id="229" name="Google Shape;229;p29"/>
          <p:cNvSpPr txBox="1"/>
          <p:nvPr/>
        </p:nvSpPr>
        <p:spPr>
          <a:xfrm>
            <a:off x="1356150" y="3323088"/>
            <a:ext cx="6584100" cy="461700"/>
          </a:xfrm>
          <a:prstGeom prst="rect">
            <a:avLst/>
          </a:prstGeom>
          <a:solidFill>
            <a:srgbClr val="A6FFCA"/>
          </a:solid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1200"/>
              </a:spcAft>
              <a:buNone/>
            </a:pPr>
            <a:r>
              <a:rPr lang="es" sz="1800">
                <a:solidFill>
                  <a:schemeClr val="dk1"/>
                </a:solidFill>
                <a:highlight>
                  <a:srgbClr val="A6FFCA"/>
                </a:highlight>
                <a:latin typeface="Helvetica Neue Light"/>
                <a:ea typeface="Helvetica Neue Light"/>
                <a:cs typeface="Helvetica Neue Light"/>
                <a:sym typeface="Helvetica Neue Light"/>
              </a:rPr>
              <a:t>¿Cuáles son los obstáculos para conseguir los objetivos?</a:t>
            </a:r>
            <a:endParaRPr>
              <a:highlight>
                <a:srgbClr val="A6FFCA"/>
              </a:highlight>
            </a:endParaRPr>
          </a:p>
        </p:txBody>
      </p:sp>
      <p:sp>
        <p:nvSpPr>
          <p:cNvPr id="230" name="Google Shape;230;p29"/>
          <p:cNvSpPr txBox="1"/>
          <p:nvPr/>
        </p:nvSpPr>
        <p:spPr>
          <a:xfrm>
            <a:off x="1356150" y="2626800"/>
            <a:ext cx="6584100" cy="461700"/>
          </a:xfrm>
          <a:prstGeom prst="rect">
            <a:avLst/>
          </a:prstGeom>
          <a:solidFill>
            <a:srgbClr val="A6FFCA"/>
          </a:solidFill>
          <a:ln>
            <a:noFill/>
          </a:ln>
        </p:spPr>
        <p:txBody>
          <a:bodyPr anchorCtr="0" anchor="t" bIns="91425" lIns="91425" spcFirstLastPara="1" rIns="91425" wrap="square" tIns="91425">
            <a:spAutoFit/>
          </a:bodyPr>
          <a:lstStyle/>
          <a:p>
            <a:pPr indent="0" lvl="0" marL="457200" rtl="0" algn="l">
              <a:lnSpc>
                <a:spcPct val="150000"/>
              </a:lnSpc>
              <a:spcBef>
                <a:spcPts val="1200"/>
              </a:spcBef>
              <a:spcAft>
                <a:spcPts val="1200"/>
              </a:spcAft>
              <a:buNone/>
            </a:pPr>
            <a:r>
              <a:rPr lang="es" sz="1800">
                <a:solidFill>
                  <a:schemeClr val="dk1"/>
                </a:solidFill>
                <a:highlight>
                  <a:srgbClr val="A6FFCA"/>
                </a:highlight>
                <a:latin typeface="Helvetica Neue Light"/>
                <a:ea typeface="Helvetica Neue Light"/>
                <a:cs typeface="Helvetica Neue Light"/>
                <a:sym typeface="Helvetica Neue Light"/>
              </a:rPr>
              <a:t>¿Cuáles son los valores y prioridades de los usuarios?</a:t>
            </a:r>
            <a:endParaRPr sz="1800">
              <a:solidFill>
                <a:schemeClr val="dk1"/>
              </a:solidFill>
              <a:highlight>
                <a:srgbClr val="A6FFCA"/>
              </a:highlight>
              <a:latin typeface="Helvetica Neue Light"/>
              <a:ea typeface="Helvetica Neue Light"/>
              <a:cs typeface="Helvetica Neue Light"/>
              <a:sym typeface="Helvetica Neue Light"/>
            </a:endParaRPr>
          </a:p>
        </p:txBody>
      </p:sp>
      <p:sp>
        <p:nvSpPr>
          <p:cNvPr id="231" name="Google Shape;231;p29"/>
          <p:cNvSpPr txBox="1"/>
          <p:nvPr/>
        </p:nvSpPr>
        <p:spPr>
          <a:xfrm>
            <a:off x="969500" y="2020650"/>
            <a:ext cx="3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2" name="Google Shape;232;p29"/>
          <p:cNvSpPr txBox="1"/>
          <p:nvPr/>
        </p:nvSpPr>
        <p:spPr>
          <a:xfrm>
            <a:off x="887875" y="1974450"/>
            <a:ext cx="8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sp>
        <p:nvSpPr>
          <p:cNvPr id="233" name="Google Shape;233;p29"/>
          <p:cNvSpPr txBox="1"/>
          <p:nvPr/>
        </p:nvSpPr>
        <p:spPr>
          <a:xfrm>
            <a:off x="887875" y="2625675"/>
            <a:ext cx="8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sp>
        <p:nvSpPr>
          <p:cNvPr id="234" name="Google Shape;234;p29"/>
          <p:cNvSpPr txBox="1"/>
          <p:nvPr/>
        </p:nvSpPr>
        <p:spPr>
          <a:xfrm>
            <a:off x="887875" y="3307638"/>
            <a:ext cx="8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sp>
        <p:nvSpPr>
          <p:cNvPr id="235" name="Google Shape;235;p29"/>
          <p:cNvSpPr txBox="1"/>
          <p:nvPr/>
        </p:nvSpPr>
        <p:spPr>
          <a:xfrm>
            <a:off x="887875" y="3989625"/>
            <a:ext cx="87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39" name="Shape 239"/>
        <p:cNvGrpSpPr/>
        <p:nvPr/>
      </p:nvGrpSpPr>
      <p:grpSpPr>
        <a:xfrm>
          <a:off x="0" y="0"/>
          <a:ext cx="0" cy="0"/>
          <a:chOff x="0" y="0"/>
          <a:chExt cx="0" cy="0"/>
        </a:xfrm>
      </p:grpSpPr>
      <p:sp>
        <p:nvSpPr>
          <p:cNvPr id="240" name="Google Shape;240;p3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OBJETIVOS DEL PROYECTO</a:t>
            </a:r>
            <a:endParaRPr i="1" sz="3600">
              <a:latin typeface="Anton"/>
              <a:ea typeface="Anton"/>
              <a:cs typeface="Anton"/>
              <a:sym typeface="Anton"/>
            </a:endParaRPr>
          </a:p>
        </p:txBody>
      </p:sp>
      <p:pic>
        <p:nvPicPr>
          <p:cNvPr id="241" name="Google Shape;241;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5" name="Shape 245"/>
        <p:cNvGrpSpPr/>
        <p:nvPr/>
      </p:nvGrpSpPr>
      <p:grpSpPr>
        <a:xfrm>
          <a:off x="0" y="0"/>
          <a:ext cx="0" cy="0"/>
          <a:chOff x="0" y="0"/>
          <a:chExt cx="0" cy="0"/>
        </a:xfrm>
      </p:grpSpPr>
      <p:pic>
        <p:nvPicPr>
          <p:cNvPr id="246" name="Google Shape;246;p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7" name="Google Shape;247;p31"/>
          <p:cNvSpPr txBox="1"/>
          <p:nvPr/>
        </p:nvSpPr>
        <p:spPr>
          <a:xfrm>
            <a:off x="824825" y="1071763"/>
            <a:ext cx="31656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Uno de los puntos más importantes es buscar cuáles son los </a:t>
            </a:r>
            <a:r>
              <a:rPr b="1" lang="es" sz="1800">
                <a:solidFill>
                  <a:schemeClr val="dk1"/>
                </a:solidFill>
                <a:highlight>
                  <a:srgbClr val="FFFFFF"/>
                </a:highlight>
                <a:latin typeface="Helvetica Neue"/>
                <a:ea typeface="Helvetica Neue"/>
                <a:cs typeface="Helvetica Neue"/>
                <a:sym typeface="Helvetica Neue"/>
              </a:rPr>
              <a:t>objetivos</a:t>
            </a:r>
            <a:r>
              <a:rPr lang="es" sz="1800">
                <a:solidFill>
                  <a:schemeClr val="dk1"/>
                </a:solidFill>
                <a:highlight>
                  <a:srgbClr val="FFFFFF"/>
                </a:highlight>
                <a:latin typeface="Helvetica Neue Light"/>
                <a:ea typeface="Helvetica Neue Light"/>
                <a:cs typeface="Helvetica Neue Light"/>
                <a:sym typeface="Helvetica Neue Light"/>
              </a:rPr>
              <a:t> del proyecto: </a:t>
            </a:r>
            <a:r>
              <a:rPr b="1" lang="es" sz="1800">
                <a:solidFill>
                  <a:schemeClr val="dk1"/>
                </a:solidFill>
                <a:highlight>
                  <a:srgbClr val="FFFFFF"/>
                </a:highlight>
                <a:latin typeface="Helvetica Neue"/>
                <a:ea typeface="Helvetica Neue"/>
                <a:cs typeface="Helvetica Neue"/>
                <a:sym typeface="Helvetica Neue"/>
              </a:rPr>
              <a:t>qué busca y hacia dónde</a:t>
            </a:r>
            <a:r>
              <a:rPr lang="es" sz="1800">
                <a:solidFill>
                  <a:schemeClr val="dk1"/>
                </a:solidFill>
                <a:highlight>
                  <a:srgbClr val="FFFFFF"/>
                </a:highlight>
                <a:latin typeface="Helvetica Neue Light"/>
                <a:ea typeface="Helvetica Neue Light"/>
                <a:cs typeface="Helvetica Neue Light"/>
                <a:sym typeface="Helvetica Neue Light"/>
              </a:rPr>
              <a:t> va la página web.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De esta manera, podemos orientar al cliente respecto a lo que puede realizar.</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1200"/>
              </a:spcBef>
              <a:spcAft>
                <a:spcPts val="120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48" name="Google Shape;248;p31"/>
          <p:cNvPicPr preferRelativeResize="0"/>
          <p:nvPr/>
        </p:nvPicPr>
        <p:blipFill>
          <a:blip r:embed="rId4">
            <a:alphaModFix/>
          </a:blip>
          <a:stretch>
            <a:fillRect/>
          </a:stretch>
        </p:blipFill>
        <p:spPr>
          <a:xfrm>
            <a:off x="4100650" y="1017013"/>
            <a:ext cx="4145975" cy="31094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2" name="Shape 252"/>
        <p:cNvGrpSpPr/>
        <p:nvPr/>
      </p:nvGrpSpPr>
      <p:grpSpPr>
        <a:xfrm>
          <a:off x="0" y="0"/>
          <a:ext cx="0" cy="0"/>
          <a:chOff x="0" y="0"/>
          <a:chExt cx="0" cy="0"/>
        </a:xfrm>
      </p:grpSpPr>
      <p:pic>
        <p:nvPicPr>
          <p:cNvPr id="253" name="Google Shape;253;p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4" name="Google Shape;254;p32"/>
          <p:cNvSpPr txBox="1"/>
          <p:nvPr>
            <p:ph type="ctrTitle"/>
          </p:nvPr>
        </p:nvSpPr>
        <p:spPr>
          <a:xfrm>
            <a:off x="565200" y="577075"/>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ANÁLISIS DE REQUERIMIENTOS</a:t>
            </a:r>
            <a:endParaRPr i="1" sz="3800">
              <a:latin typeface="Anton"/>
              <a:ea typeface="Anton"/>
              <a:cs typeface="Anton"/>
              <a:sym typeface="Anton"/>
            </a:endParaRPr>
          </a:p>
        </p:txBody>
      </p:sp>
      <p:sp>
        <p:nvSpPr>
          <p:cNvPr id="255" name="Google Shape;255;p32"/>
          <p:cNvSpPr txBox="1"/>
          <p:nvPr/>
        </p:nvSpPr>
        <p:spPr>
          <a:xfrm>
            <a:off x="970200" y="1353463"/>
            <a:ext cx="72036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Los requerimientos se enfocan en </a:t>
            </a:r>
            <a:r>
              <a:rPr lang="es" sz="1800">
                <a:solidFill>
                  <a:schemeClr val="dk1"/>
                </a:solidFill>
                <a:highlight>
                  <a:srgbClr val="E0FF00"/>
                </a:highlight>
                <a:latin typeface="Helvetica Neue Light"/>
                <a:ea typeface="Helvetica Neue Light"/>
                <a:cs typeface="Helvetica Neue Light"/>
                <a:sym typeface="Helvetica Neue Light"/>
              </a:rPr>
              <a:t>describir las necesidades del cliente</a:t>
            </a:r>
            <a:r>
              <a:rPr lang="es" sz="1800">
                <a:solidFill>
                  <a:schemeClr val="dk1"/>
                </a:solidFill>
                <a:highlight>
                  <a:srgbClr val="FFFFFF"/>
                </a:highlight>
                <a:latin typeface="Helvetica Neue Light"/>
                <a:ea typeface="Helvetica Neue Light"/>
                <a:cs typeface="Helvetica Neue Light"/>
                <a:sym typeface="Helvetica Neue Light"/>
              </a:rPr>
              <a:t>, entonces es lógico que para recabarlos haya que obtener la información de primera mano.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Esto se hace mediante entrevistas con el cliente, u obteniendo la documentación que describa la manera en que éste desea que funcione el sistema de software. Las necesidades y/o requerimientos del cliente evolucionan con el tiempo, y cada cambio involucra un costo.</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9" name="Shape 259"/>
        <p:cNvGrpSpPr/>
        <p:nvPr/>
      </p:nvGrpSpPr>
      <p:grpSpPr>
        <a:xfrm>
          <a:off x="0" y="0"/>
          <a:ext cx="0" cy="0"/>
          <a:chOff x="0" y="0"/>
          <a:chExt cx="0" cy="0"/>
        </a:xfrm>
      </p:grpSpPr>
      <p:pic>
        <p:nvPicPr>
          <p:cNvPr id="260" name="Google Shape;260;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1" name="Google Shape;261;p33"/>
          <p:cNvSpPr txBox="1"/>
          <p:nvPr/>
        </p:nvSpPr>
        <p:spPr>
          <a:xfrm>
            <a:off x="505275" y="4549875"/>
            <a:ext cx="5148600" cy="39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a:latin typeface="Helvetica Neue"/>
                <a:ea typeface="Helvetica Neue"/>
                <a:cs typeface="Helvetica Neue"/>
                <a:sym typeface="Helvetica Neue"/>
              </a:rPr>
              <a:t>Fuente: </a:t>
            </a:r>
            <a:r>
              <a:rPr lang="es" u="sng">
                <a:solidFill>
                  <a:schemeClr val="hlink"/>
                </a:solidFill>
                <a:latin typeface="Helvetica Neue Light"/>
                <a:ea typeface="Helvetica Neue Light"/>
                <a:cs typeface="Helvetica Neue Light"/>
                <a:sym typeface="Helvetica Neue Light"/>
                <a:hlinkClick r:id="rId4"/>
              </a:rPr>
              <a:t>https://sites.google.com/site/metodologiareq/capitulo-i</a:t>
            </a:r>
            <a:endParaRPr>
              <a:latin typeface="Helvetica Neue Light"/>
              <a:ea typeface="Helvetica Neue Light"/>
              <a:cs typeface="Helvetica Neue Light"/>
              <a:sym typeface="Helvetica Neue Light"/>
            </a:endParaRPr>
          </a:p>
        </p:txBody>
      </p:sp>
      <p:sp>
        <p:nvSpPr>
          <p:cNvPr id="262" name="Google Shape;262;p33"/>
          <p:cNvSpPr txBox="1"/>
          <p:nvPr>
            <p:ph type="ctrTitle"/>
          </p:nvPr>
        </p:nvSpPr>
        <p:spPr>
          <a:xfrm>
            <a:off x="565200" y="536250"/>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ANÁLISIS DE REQUERIMIENTOS</a:t>
            </a:r>
            <a:endParaRPr i="1" sz="3800">
              <a:latin typeface="Anton"/>
              <a:ea typeface="Anton"/>
              <a:cs typeface="Anton"/>
              <a:sym typeface="Anton"/>
            </a:endParaRPr>
          </a:p>
        </p:txBody>
      </p:sp>
      <p:sp>
        <p:nvSpPr>
          <p:cNvPr id="263" name="Google Shape;263;p33"/>
          <p:cNvSpPr txBox="1"/>
          <p:nvPr/>
        </p:nvSpPr>
        <p:spPr>
          <a:xfrm>
            <a:off x="898050" y="1648338"/>
            <a:ext cx="1683900" cy="923400"/>
          </a:xfrm>
          <a:prstGeom prst="rect">
            <a:avLst/>
          </a:prstGeom>
          <a:noFill/>
          <a:ln cap="flat" cmpd="sng" w="28575">
            <a:solidFill>
              <a:srgbClr val="EF89D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600">
                <a:highlight>
                  <a:srgbClr val="EF89D2"/>
                </a:highlight>
                <a:latin typeface="Helvetica Neue Light"/>
                <a:ea typeface="Helvetica Neue Light"/>
                <a:cs typeface="Helvetica Neue Light"/>
                <a:sym typeface="Helvetica Neue Light"/>
              </a:rPr>
              <a:t>Obtener </a:t>
            </a:r>
            <a:r>
              <a:rPr lang="es" sz="1600">
                <a:latin typeface="Helvetica Neue Light"/>
                <a:ea typeface="Helvetica Neue Light"/>
                <a:cs typeface="Helvetica Neue Light"/>
                <a:sym typeface="Helvetica Neue Light"/>
              </a:rPr>
              <a:t>información del cliente</a:t>
            </a:r>
            <a:endParaRPr sz="1600">
              <a:latin typeface="Helvetica Neue Light"/>
              <a:ea typeface="Helvetica Neue Light"/>
              <a:cs typeface="Helvetica Neue Light"/>
              <a:sym typeface="Helvetica Neue Light"/>
            </a:endParaRPr>
          </a:p>
        </p:txBody>
      </p:sp>
      <p:sp>
        <p:nvSpPr>
          <p:cNvPr id="264" name="Google Shape;264;p33"/>
          <p:cNvSpPr txBox="1"/>
          <p:nvPr/>
        </p:nvSpPr>
        <p:spPr>
          <a:xfrm>
            <a:off x="3403475" y="1648338"/>
            <a:ext cx="1683900" cy="1169700"/>
          </a:xfrm>
          <a:prstGeom prst="rect">
            <a:avLst/>
          </a:prstGeom>
          <a:noFill/>
          <a:ln cap="flat" cmpd="sng" w="28575">
            <a:solidFill>
              <a:srgbClr val="EF89D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ctr">
              <a:spcBef>
                <a:spcPts val="0"/>
              </a:spcBef>
              <a:spcAft>
                <a:spcPts val="0"/>
              </a:spcAft>
              <a:buNone/>
            </a:pPr>
            <a:r>
              <a:rPr lang="es" sz="1600">
                <a:highlight>
                  <a:srgbClr val="EF89D2"/>
                </a:highlight>
                <a:latin typeface="Helvetica Neue Light"/>
                <a:ea typeface="Helvetica Neue Light"/>
                <a:cs typeface="Helvetica Neue Light"/>
                <a:sym typeface="Helvetica Neue Light"/>
              </a:rPr>
              <a:t>Definir </a:t>
            </a:r>
            <a:r>
              <a:rPr lang="es" sz="1600">
                <a:latin typeface="Helvetica Neue Light"/>
                <a:ea typeface="Helvetica Neue Light"/>
                <a:cs typeface="Helvetica Neue Light"/>
                <a:sym typeface="Helvetica Neue Light"/>
              </a:rPr>
              <a:t>el alcance</a:t>
            </a:r>
            <a:endParaRPr sz="16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600">
              <a:latin typeface="Helvetica Neue Light"/>
              <a:ea typeface="Helvetica Neue Light"/>
              <a:cs typeface="Helvetica Neue Light"/>
              <a:sym typeface="Helvetica Neue Light"/>
            </a:endParaRPr>
          </a:p>
        </p:txBody>
      </p:sp>
      <p:sp>
        <p:nvSpPr>
          <p:cNvPr id="265" name="Google Shape;265;p33"/>
          <p:cNvSpPr txBox="1"/>
          <p:nvPr/>
        </p:nvSpPr>
        <p:spPr>
          <a:xfrm>
            <a:off x="5959950" y="1525200"/>
            <a:ext cx="1853100" cy="1169700"/>
          </a:xfrm>
          <a:prstGeom prst="rect">
            <a:avLst/>
          </a:prstGeom>
          <a:noFill/>
          <a:ln cap="flat" cmpd="sng" w="28575">
            <a:solidFill>
              <a:srgbClr val="EF89D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600">
                <a:highlight>
                  <a:srgbClr val="EF89D2"/>
                </a:highlight>
                <a:latin typeface="Helvetica Neue Light"/>
                <a:ea typeface="Helvetica Neue Light"/>
                <a:cs typeface="Helvetica Neue Light"/>
                <a:sym typeface="Helvetica Neue Light"/>
              </a:rPr>
              <a:t>Identificar </a:t>
            </a:r>
            <a:r>
              <a:rPr lang="es" sz="1600">
                <a:latin typeface="Helvetica Neue Light"/>
                <a:ea typeface="Helvetica Neue Light"/>
                <a:cs typeface="Helvetica Neue Light"/>
                <a:sym typeface="Helvetica Neue Light"/>
              </a:rPr>
              <a:t>requerimientos funcionales y no funcionales</a:t>
            </a:r>
            <a:endParaRPr sz="1600">
              <a:latin typeface="Helvetica Neue Light"/>
              <a:ea typeface="Helvetica Neue Light"/>
              <a:cs typeface="Helvetica Neue Light"/>
              <a:sym typeface="Helvetica Neue Light"/>
            </a:endParaRPr>
          </a:p>
        </p:txBody>
      </p:sp>
      <p:sp>
        <p:nvSpPr>
          <p:cNvPr id="266" name="Google Shape;266;p33"/>
          <p:cNvSpPr txBox="1"/>
          <p:nvPr/>
        </p:nvSpPr>
        <p:spPr>
          <a:xfrm>
            <a:off x="5959950" y="3323825"/>
            <a:ext cx="1853100" cy="1169700"/>
          </a:xfrm>
          <a:prstGeom prst="rect">
            <a:avLst/>
          </a:prstGeom>
          <a:noFill/>
          <a:ln cap="flat" cmpd="sng" w="28575">
            <a:solidFill>
              <a:srgbClr val="EF89D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1000"/>
              </a:spcBef>
              <a:spcAft>
                <a:spcPts val="1000"/>
              </a:spcAft>
              <a:buNone/>
            </a:pPr>
            <a:r>
              <a:rPr lang="es" sz="1600">
                <a:highlight>
                  <a:srgbClr val="EF89D2"/>
                </a:highlight>
                <a:latin typeface="Helvetica Neue Light"/>
                <a:ea typeface="Helvetica Neue Light"/>
                <a:cs typeface="Helvetica Neue Light"/>
                <a:sym typeface="Helvetica Neue Light"/>
              </a:rPr>
              <a:t>Realizar</a:t>
            </a:r>
            <a:r>
              <a:rPr lang="es" sz="1600">
                <a:latin typeface="Helvetica Neue Light"/>
                <a:ea typeface="Helvetica Neue Light"/>
                <a:cs typeface="Helvetica Neue Light"/>
                <a:sym typeface="Helvetica Neue Light"/>
              </a:rPr>
              <a:t> entregable e identificación de necesidades</a:t>
            </a:r>
            <a:endParaRPr sz="1600">
              <a:latin typeface="Helvetica Neue Light"/>
              <a:ea typeface="Helvetica Neue Light"/>
              <a:cs typeface="Helvetica Neue Light"/>
              <a:sym typeface="Helvetica Neue Light"/>
            </a:endParaRPr>
          </a:p>
        </p:txBody>
      </p:sp>
      <p:cxnSp>
        <p:nvCxnSpPr>
          <p:cNvPr id="267" name="Google Shape;267;p33"/>
          <p:cNvCxnSpPr>
            <a:stCxn id="263" idx="3"/>
            <a:endCxn id="264" idx="1"/>
          </p:cNvCxnSpPr>
          <p:nvPr/>
        </p:nvCxnSpPr>
        <p:spPr>
          <a:xfrm>
            <a:off x="2581950" y="2110038"/>
            <a:ext cx="821400" cy="123300"/>
          </a:xfrm>
          <a:prstGeom prst="straightConnector1">
            <a:avLst/>
          </a:prstGeom>
          <a:noFill/>
          <a:ln cap="flat" cmpd="sng" w="28575">
            <a:solidFill>
              <a:srgbClr val="E0FF00"/>
            </a:solidFill>
            <a:prstDash val="solid"/>
            <a:round/>
            <a:headEnd len="med" w="med" type="none"/>
            <a:tailEnd len="med" w="med" type="triangle"/>
          </a:ln>
        </p:spPr>
      </p:cxnSp>
      <p:cxnSp>
        <p:nvCxnSpPr>
          <p:cNvPr id="268" name="Google Shape;268;p33"/>
          <p:cNvCxnSpPr>
            <a:endCxn id="265" idx="1"/>
          </p:cNvCxnSpPr>
          <p:nvPr/>
        </p:nvCxnSpPr>
        <p:spPr>
          <a:xfrm>
            <a:off x="5113050" y="2110050"/>
            <a:ext cx="846900" cy="0"/>
          </a:xfrm>
          <a:prstGeom prst="straightConnector1">
            <a:avLst/>
          </a:prstGeom>
          <a:noFill/>
          <a:ln cap="flat" cmpd="sng" w="28575">
            <a:solidFill>
              <a:srgbClr val="E0FF00"/>
            </a:solidFill>
            <a:prstDash val="solid"/>
            <a:round/>
            <a:headEnd len="med" w="med" type="none"/>
            <a:tailEnd len="med" w="med" type="triangle"/>
          </a:ln>
        </p:spPr>
      </p:cxnSp>
      <p:cxnSp>
        <p:nvCxnSpPr>
          <p:cNvPr id="269" name="Google Shape;269;p33"/>
          <p:cNvCxnSpPr>
            <a:endCxn id="266" idx="0"/>
          </p:cNvCxnSpPr>
          <p:nvPr/>
        </p:nvCxnSpPr>
        <p:spPr>
          <a:xfrm>
            <a:off x="6884400" y="2695025"/>
            <a:ext cx="2100" cy="628800"/>
          </a:xfrm>
          <a:prstGeom prst="straightConnector1">
            <a:avLst/>
          </a:prstGeom>
          <a:noFill/>
          <a:ln cap="flat" cmpd="sng" w="28575">
            <a:solidFill>
              <a:srgbClr val="E0FF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4"/>
          <p:cNvSpPr/>
          <p:nvPr/>
        </p:nvSpPr>
        <p:spPr>
          <a:xfrm>
            <a:off x="744715" y="415150"/>
            <a:ext cx="710100" cy="6678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txBox="1"/>
          <p:nvPr/>
        </p:nvSpPr>
        <p:spPr>
          <a:xfrm>
            <a:off x="922778" y="453100"/>
            <a:ext cx="3540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1</a:t>
            </a:r>
            <a:endParaRPr sz="3000">
              <a:latin typeface="Anton"/>
              <a:ea typeface="Anton"/>
              <a:cs typeface="Anton"/>
              <a:sym typeface="Anton"/>
            </a:endParaRPr>
          </a:p>
        </p:txBody>
      </p:sp>
      <p:pic>
        <p:nvPicPr>
          <p:cNvPr id="276" name="Google Shape;276;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7" name="Google Shape;277;p34"/>
          <p:cNvSpPr txBox="1"/>
          <p:nvPr/>
        </p:nvSpPr>
        <p:spPr>
          <a:xfrm>
            <a:off x="1332750" y="407575"/>
            <a:ext cx="64785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000">
                <a:solidFill>
                  <a:schemeClr val="dk1"/>
                </a:solidFill>
                <a:highlight>
                  <a:srgbClr val="E0FF00"/>
                </a:highlight>
                <a:latin typeface="Anton"/>
                <a:ea typeface="Anton"/>
                <a:cs typeface="Anton"/>
                <a:sym typeface="Anton"/>
              </a:rPr>
              <a:t>OBTENER</a:t>
            </a:r>
            <a:r>
              <a:rPr i="1" lang="es" sz="3000">
                <a:solidFill>
                  <a:schemeClr val="dk1"/>
                </a:solidFill>
                <a:highlight>
                  <a:srgbClr val="FFFFFF"/>
                </a:highlight>
                <a:latin typeface="Anton"/>
                <a:ea typeface="Anton"/>
                <a:cs typeface="Anton"/>
                <a:sym typeface="Anton"/>
              </a:rPr>
              <a:t> Y ANALIZAR INFORMACIÓN DE LAS NECESIDADES DEL CLIENTE</a:t>
            </a:r>
            <a:endParaRPr i="1" sz="3000">
              <a:solidFill>
                <a:schemeClr val="dk1"/>
              </a:solidFill>
              <a:highlight>
                <a:srgbClr val="FFFFFF"/>
              </a:highlight>
              <a:latin typeface="Anton"/>
              <a:ea typeface="Anton"/>
              <a:cs typeface="Anton"/>
              <a:sym typeface="Anton"/>
            </a:endParaRPr>
          </a:p>
          <a:p>
            <a:pPr indent="0" lvl="0" marL="0" rtl="0" algn="ctr">
              <a:spcBef>
                <a:spcPts val="0"/>
              </a:spcBef>
              <a:spcAft>
                <a:spcPts val="0"/>
              </a:spcAft>
              <a:buNone/>
            </a:pPr>
            <a:r>
              <a:t/>
            </a:r>
            <a:endParaRPr i="1" sz="2500">
              <a:solidFill>
                <a:schemeClr val="dk1"/>
              </a:solidFill>
              <a:latin typeface="Anton"/>
              <a:ea typeface="Anton"/>
              <a:cs typeface="Anton"/>
              <a:sym typeface="Anton"/>
            </a:endParaRPr>
          </a:p>
        </p:txBody>
      </p:sp>
      <p:sp>
        <p:nvSpPr>
          <p:cNvPr id="278" name="Google Shape;278;p34"/>
          <p:cNvSpPr txBox="1"/>
          <p:nvPr/>
        </p:nvSpPr>
        <p:spPr>
          <a:xfrm>
            <a:off x="744725" y="1484700"/>
            <a:ext cx="26604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s" sz="1800">
                <a:solidFill>
                  <a:schemeClr val="dk1"/>
                </a:solidFill>
                <a:highlight>
                  <a:srgbClr val="FFFFFF"/>
                </a:highlight>
                <a:latin typeface="Helvetica Neue Light"/>
                <a:ea typeface="Helvetica Neue Light"/>
                <a:cs typeface="Helvetica Neue Light"/>
                <a:sym typeface="Helvetica Neue Light"/>
              </a:rPr>
              <a:t>Debes hacer una correcta identificación de los clientes, y alcanzar un análisis de manera asertiva: se pueden implementar una serie de técnicas de acuerdo al  cliente con el que se esté tratando.</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9" name="Google Shape;279;p34"/>
          <p:cNvPicPr preferRelativeResize="0"/>
          <p:nvPr/>
        </p:nvPicPr>
        <p:blipFill>
          <a:blip r:embed="rId4">
            <a:alphaModFix/>
          </a:blip>
          <a:stretch>
            <a:fillRect/>
          </a:stretch>
        </p:blipFill>
        <p:spPr>
          <a:xfrm>
            <a:off x="3548000" y="1724025"/>
            <a:ext cx="4762500" cy="2705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p:nvPr/>
        </p:nvSpPr>
        <p:spPr>
          <a:xfrm>
            <a:off x="838500" y="424850"/>
            <a:ext cx="662700" cy="668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txBox="1"/>
          <p:nvPr/>
        </p:nvSpPr>
        <p:spPr>
          <a:xfrm>
            <a:off x="984602" y="471950"/>
            <a:ext cx="3705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2</a:t>
            </a:r>
            <a:endParaRPr sz="3000">
              <a:latin typeface="Anton"/>
              <a:ea typeface="Anton"/>
              <a:cs typeface="Anton"/>
              <a:sym typeface="Anton"/>
            </a:endParaRPr>
          </a:p>
        </p:txBody>
      </p:sp>
      <p:pic>
        <p:nvPicPr>
          <p:cNvPr id="286" name="Google Shape;286;p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7" name="Google Shape;287;p35"/>
          <p:cNvSpPr txBox="1"/>
          <p:nvPr/>
        </p:nvSpPr>
        <p:spPr>
          <a:xfrm>
            <a:off x="1311600" y="471950"/>
            <a:ext cx="6520800" cy="6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highlight>
                  <a:srgbClr val="E0FF00"/>
                </a:highlight>
                <a:latin typeface="Anton"/>
                <a:ea typeface="Anton"/>
                <a:cs typeface="Anton"/>
                <a:sym typeface="Anton"/>
              </a:rPr>
              <a:t>DEFINIR</a:t>
            </a:r>
            <a:r>
              <a:rPr i="1" lang="es" sz="3000">
                <a:solidFill>
                  <a:schemeClr val="dk1"/>
                </a:solidFill>
                <a:highlight>
                  <a:srgbClr val="FFFFFF"/>
                </a:highlight>
                <a:latin typeface="Anton"/>
                <a:ea typeface="Anton"/>
                <a:cs typeface="Anton"/>
                <a:sym typeface="Anton"/>
              </a:rPr>
              <a:t> EL ALCANCE</a:t>
            </a:r>
            <a:endParaRPr i="1" sz="3000">
              <a:solidFill>
                <a:schemeClr val="dk1"/>
              </a:solidFill>
              <a:highlight>
                <a:srgbClr val="FFFFFF"/>
              </a:highlight>
              <a:latin typeface="Anton"/>
              <a:ea typeface="Anton"/>
              <a:cs typeface="Anton"/>
              <a:sym typeface="Anton"/>
            </a:endParaRPr>
          </a:p>
          <a:p>
            <a:pPr indent="0" lvl="0" marL="0" rtl="0" algn="ctr">
              <a:spcBef>
                <a:spcPts val="0"/>
              </a:spcBef>
              <a:spcAft>
                <a:spcPts val="0"/>
              </a:spcAft>
              <a:buNone/>
            </a:pPr>
            <a:r>
              <a:t/>
            </a:r>
            <a:endParaRPr i="1" sz="2500">
              <a:solidFill>
                <a:schemeClr val="dk1"/>
              </a:solidFill>
              <a:latin typeface="Anton"/>
              <a:ea typeface="Anton"/>
              <a:cs typeface="Anton"/>
              <a:sym typeface="Anton"/>
            </a:endParaRPr>
          </a:p>
        </p:txBody>
      </p:sp>
      <p:sp>
        <p:nvSpPr>
          <p:cNvPr id="288" name="Google Shape;288;p35"/>
          <p:cNvSpPr txBox="1"/>
          <p:nvPr/>
        </p:nvSpPr>
        <p:spPr>
          <a:xfrm>
            <a:off x="492300" y="910650"/>
            <a:ext cx="8159400" cy="9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None/>
            </a:pPr>
            <a:r>
              <a:rPr lang="es" sz="1700">
                <a:solidFill>
                  <a:schemeClr val="dk1"/>
                </a:solidFill>
                <a:highlight>
                  <a:srgbClr val="FFFFFF"/>
                </a:highlight>
                <a:latin typeface="Helvetica Neue Light"/>
                <a:ea typeface="Helvetica Neue Light"/>
                <a:cs typeface="Helvetica Neue Light"/>
                <a:sym typeface="Helvetica Neue Light"/>
              </a:rPr>
              <a:t>La definición del alcance tiene como propósito describir y delimitar claramente las necesidades del cliente, las cuales pretenden ser cumplidas con el proyecto.</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1200"/>
              </a:spcBef>
              <a:spcAft>
                <a:spcPts val="1200"/>
              </a:spcAft>
              <a:buNone/>
            </a:pPr>
            <a:r>
              <a:t/>
            </a:r>
            <a:endParaRPr sz="1700">
              <a:solidFill>
                <a:schemeClr val="dk1"/>
              </a:solidFill>
              <a:highlight>
                <a:srgbClr val="FFFFFF"/>
              </a:highlight>
              <a:latin typeface="Didact Gothic"/>
              <a:ea typeface="Didact Gothic"/>
              <a:cs typeface="Didact Gothic"/>
              <a:sym typeface="Didact Gothic"/>
            </a:endParaRPr>
          </a:p>
        </p:txBody>
      </p:sp>
      <p:pic>
        <p:nvPicPr>
          <p:cNvPr id="289" name="Google Shape;289;p35"/>
          <p:cNvPicPr preferRelativeResize="0"/>
          <p:nvPr/>
        </p:nvPicPr>
        <p:blipFill>
          <a:blip r:embed="rId4">
            <a:alphaModFix/>
          </a:blip>
          <a:stretch>
            <a:fillRect/>
          </a:stretch>
        </p:blipFill>
        <p:spPr>
          <a:xfrm>
            <a:off x="1444475" y="1821825"/>
            <a:ext cx="5715249" cy="302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p:nvPr/>
        </p:nvSpPr>
        <p:spPr>
          <a:xfrm>
            <a:off x="868100" y="424850"/>
            <a:ext cx="662700" cy="668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36"/>
          <p:cNvPicPr preferRelativeResize="0"/>
          <p:nvPr/>
        </p:nvPicPr>
        <p:blipFill>
          <a:blip r:embed="rId3">
            <a:alphaModFix/>
          </a:blip>
          <a:stretch>
            <a:fillRect/>
          </a:stretch>
        </p:blipFill>
        <p:spPr>
          <a:xfrm>
            <a:off x="1311600" y="1001100"/>
            <a:ext cx="6520800" cy="3776629"/>
          </a:xfrm>
          <a:prstGeom prst="rect">
            <a:avLst/>
          </a:prstGeom>
          <a:noFill/>
          <a:ln>
            <a:noFill/>
          </a:ln>
        </p:spPr>
      </p:pic>
      <p:sp>
        <p:nvSpPr>
          <p:cNvPr id="296" name="Google Shape;296;p36"/>
          <p:cNvSpPr txBox="1"/>
          <p:nvPr/>
        </p:nvSpPr>
        <p:spPr>
          <a:xfrm>
            <a:off x="133400" y="1001100"/>
            <a:ext cx="4176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297" name="Google Shape;297;p3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98" name="Google Shape;298;p36"/>
          <p:cNvSpPr txBox="1"/>
          <p:nvPr/>
        </p:nvSpPr>
        <p:spPr>
          <a:xfrm>
            <a:off x="1620725" y="333000"/>
            <a:ext cx="6520800" cy="6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i="1" lang="es" sz="3000">
                <a:solidFill>
                  <a:schemeClr val="dk1"/>
                </a:solidFill>
                <a:highlight>
                  <a:srgbClr val="E0FF00"/>
                </a:highlight>
                <a:latin typeface="Anton"/>
                <a:ea typeface="Anton"/>
                <a:cs typeface="Anton"/>
                <a:sym typeface="Anton"/>
              </a:rPr>
              <a:t>FUENTES</a:t>
            </a:r>
            <a:r>
              <a:rPr i="1" lang="es" sz="3000">
                <a:solidFill>
                  <a:schemeClr val="dk1"/>
                </a:solidFill>
                <a:highlight>
                  <a:srgbClr val="FFFFFF"/>
                </a:highlight>
                <a:latin typeface="Anton"/>
                <a:ea typeface="Anton"/>
                <a:cs typeface="Anton"/>
                <a:sym typeface="Anton"/>
              </a:rPr>
              <a:t> DE INFORMACIÓN CLAVES</a:t>
            </a:r>
            <a:endParaRPr i="1" sz="3000">
              <a:solidFill>
                <a:schemeClr val="dk1"/>
              </a:solidFill>
              <a:highlight>
                <a:srgbClr val="FFFFFF"/>
              </a:highlight>
              <a:latin typeface="Anton"/>
              <a:ea typeface="Anton"/>
              <a:cs typeface="Anton"/>
              <a:sym typeface="Anton"/>
            </a:endParaRPr>
          </a:p>
          <a:p>
            <a:pPr indent="0" lvl="0" marL="0" rtl="0" algn="ctr">
              <a:spcBef>
                <a:spcPts val="400"/>
              </a:spcBef>
              <a:spcAft>
                <a:spcPts val="0"/>
              </a:spcAft>
              <a:buNone/>
            </a:pPr>
            <a:r>
              <a:t/>
            </a:r>
            <a:endParaRPr i="1" sz="2500">
              <a:solidFill>
                <a:schemeClr val="dk1"/>
              </a:solidFill>
              <a:latin typeface="Anton"/>
              <a:ea typeface="Anton"/>
              <a:cs typeface="Anton"/>
              <a:sym typeface="Anton"/>
            </a:endParaRPr>
          </a:p>
        </p:txBody>
      </p:sp>
      <p:sp>
        <p:nvSpPr>
          <p:cNvPr id="299" name="Google Shape;299;p36"/>
          <p:cNvSpPr/>
          <p:nvPr/>
        </p:nvSpPr>
        <p:spPr>
          <a:xfrm>
            <a:off x="868100" y="424850"/>
            <a:ext cx="662700" cy="668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txBox="1"/>
          <p:nvPr/>
        </p:nvSpPr>
        <p:spPr>
          <a:xfrm>
            <a:off x="919200" y="462950"/>
            <a:ext cx="4686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3</a:t>
            </a:r>
            <a:endParaRPr sz="30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p:nvPr/>
        </p:nvSpPr>
        <p:spPr>
          <a:xfrm>
            <a:off x="893400" y="424850"/>
            <a:ext cx="662700" cy="668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txBox="1"/>
          <p:nvPr/>
        </p:nvSpPr>
        <p:spPr>
          <a:xfrm>
            <a:off x="1050900" y="467600"/>
            <a:ext cx="3477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4</a:t>
            </a:r>
            <a:endParaRPr sz="3000">
              <a:latin typeface="Anton"/>
              <a:ea typeface="Anton"/>
              <a:cs typeface="Anton"/>
              <a:sym typeface="Anton"/>
            </a:endParaRPr>
          </a:p>
        </p:txBody>
      </p:sp>
      <p:pic>
        <p:nvPicPr>
          <p:cNvPr id="307" name="Google Shape;307;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8" name="Google Shape;308;p37"/>
          <p:cNvSpPr txBox="1"/>
          <p:nvPr/>
        </p:nvSpPr>
        <p:spPr>
          <a:xfrm>
            <a:off x="1449275" y="424850"/>
            <a:ext cx="6520800" cy="6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highlight>
                  <a:srgbClr val="E0FF00"/>
                </a:highlight>
                <a:latin typeface="Anton"/>
                <a:ea typeface="Anton"/>
                <a:cs typeface="Anton"/>
                <a:sym typeface="Anton"/>
              </a:rPr>
              <a:t>ENTREGABLE </a:t>
            </a:r>
            <a:r>
              <a:rPr i="1" lang="es" sz="3000">
                <a:solidFill>
                  <a:schemeClr val="dk1"/>
                </a:solidFill>
                <a:highlight>
                  <a:srgbClr val="FFFFFF"/>
                </a:highlight>
                <a:latin typeface="Anton"/>
                <a:ea typeface="Anton"/>
                <a:cs typeface="Anton"/>
                <a:sym typeface="Anton"/>
              </a:rPr>
              <a:t>DE IDENTIFICACIÓN DE NECESIDADES</a:t>
            </a:r>
            <a:endParaRPr i="1" sz="3000">
              <a:solidFill>
                <a:schemeClr val="dk1"/>
              </a:solidFill>
              <a:highlight>
                <a:srgbClr val="FFFFFF"/>
              </a:highlight>
              <a:latin typeface="Anton"/>
              <a:ea typeface="Anton"/>
              <a:cs typeface="Anton"/>
              <a:sym typeface="Anton"/>
            </a:endParaRPr>
          </a:p>
          <a:p>
            <a:pPr indent="0" lvl="0" marL="0" rtl="0" algn="l">
              <a:lnSpc>
                <a:spcPct val="115000"/>
              </a:lnSpc>
              <a:spcBef>
                <a:spcPts val="1400"/>
              </a:spcBef>
              <a:spcAft>
                <a:spcPts val="0"/>
              </a:spcAft>
              <a:buNone/>
            </a:pPr>
            <a:r>
              <a:t/>
            </a:r>
            <a:endParaRPr i="1" sz="2500">
              <a:solidFill>
                <a:schemeClr val="dk1"/>
              </a:solidFill>
              <a:highlight>
                <a:srgbClr val="FFFFFF"/>
              </a:highlight>
              <a:latin typeface="Anton"/>
              <a:ea typeface="Anton"/>
              <a:cs typeface="Anton"/>
              <a:sym typeface="Anton"/>
            </a:endParaRPr>
          </a:p>
          <a:p>
            <a:pPr indent="0" lvl="0" marL="0" rtl="0" algn="ctr">
              <a:spcBef>
                <a:spcPts val="400"/>
              </a:spcBef>
              <a:spcAft>
                <a:spcPts val="0"/>
              </a:spcAft>
              <a:buNone/>
            </a:pPr>
            <a:r>
              <a:t/>
            </a:r>
            <a:endParaRPr i="1" sz="2500">
              <a:solidFill>
                <a:schemeClr val="dk1"/>
              </a:solidFill>
              <a:latin typeface="Anton"/>
              <a:ea typeface="Anton"/>
              <a:cs typeface="Anton"/>
              <a:sym typeface="Anton"/>
            </a:endParaRPr>
          </a:p>
        </p:txBody>
      </p:sp>
      <p:graphicFrame>
        <p:nvGraphicFramePr>
          <p:cNvPr id="309" name="Google Shape;309;p37"/>
          <p:cNvGraphicFramePr/>
          <p:nvPr/>
        </p:nvGraphicFramePr>
        <p:xfrm>
          <a:off x="722325" y="1710725"/>
          <a:ext cx="3000000" cy="3000000"/>
        </p:xfrm>
        <a:graphic>
          <a:graphicData uri="http://schemas.openxmlformats.org/drawingml/2006/table">
            <a:tbl>
              <a:tblPr>
                <a:noFill/>
                <a:tableStyleId>{860C2B03-D6E6-46E9-8D09-657FB221A5E4}</a:tableStyleId>
              </a:tblPr>
              <a:tblGrid>
                <a:gridCol w="3125425"/>
                <a:gridCol w="4573925"/>
              </a:tblGrid>
              <a:tr h="317500">
                <a:tc>
                  <a:txBody>
                    <a:bodyPr/>
                    <a:lstStyle/>
                    <a:p>
                      <a:pPr indent="0" lvl="0" marL="38100" rtl="0" algn="ctr">
                        <a:lnSpc>
                          <a:spcPct val="150000"/>
                        </a:lnSpc>
                        <a:spcBef>
                          <a:spcPts val="0"/>
                        </a:spcBef>
                        <a:spcAft>
                          <a:spcPts val="0"/>
                        </a:spcAft>
                        <a:buNone/>
                      </a:pPr>
                      <a:r>
                        <a:rPr b="1" lang="es" sz="1800">
                          <a:latin typeface="Helvetica Neue"/>
                          <a:ea typeface="Helvetica Neue"/>
                          <a:cs typeface="Helvetica Neue"/>
                          <a:sym typeface="Helvetica Neue"/>
                        </a:rPr>
                        <a:t>Formato</a:t>
                      </a:r>
                      <a:endParaRPr b="1" sz="1800">
                        <a:latin typeface="Helvetica Neue"/>
                        <a:ea typeface="Helvetica Neue"/>
                        <a:cs typeface="Helvetica Neue"/>
                        <a:sym typeface="Helvetica Neue"/>
                      </a:endParaRPr>
                    </a:p>
                  </a:txBody>
                  <a:tcPr marT="63500" marB="63500" marR="50800" marL="50800">
                    <a:lnL cap="flat" cmpd="sng" w="28575">
                      <a:solidFill>
                        <a:srgbClr val="EF89D2"/>
                      </a:solidFill>
                      <a:prstDash val="solid"/>
                      <a:round/>
                      <a:headEnd len="sm" w="sm" type="none"/>
                      <a:tailEnd len="sm" w="sm" type="none"/>
                    </a:lnL>
                    <a:lnR cap="flat" cmpd="sng" w="28575">
                      <a:solidFill>
                        <a:srgbClr val="EF89D2"/>
                      </a:solidFill>
                      <a:prstDash val="solid"/>
                      <a:round/>
                      <a:headEnd len="sm" w="sm" type="none"/>
                      <a:tailEnd len="sm" w="sm" type="none"/>
                    </a:lnR>
                    <a:lnT cap="flat" cmpd="sng" w="28575">
                      <a:solidFill>
                        <a:srgbClr val="EF89D2"/>
                      </a:solidFill>
                      <a:prstDash val="solid"/>
                      <a:round/>
                      <a:headEnd len="sm" w="sm" type="none"/>
                      <a:tailEnd len="sm" w="sm" type="none"/>
                    </a:lnT>
                    <a:lnB cap="flat" cmpd="sng" w="28575">
                      <a:solidFill>
                        <a:srgbClr val="EF89D2"/>
                      </a:solidFill>
                      <a:prstDash val="solid"/>
                      <a:round/>
                      <a:headEnd len="sm" w="sm" type="none"/>
                      <a:tailEnd len="sm" w="sm" type="none"/>
                    </a:lnB>
                    <a:solidFill>
                      <a:schemeClr val="lt2"/>
                    </a:solidFill>
                  </a:tcPr>
                </a:tc>
                <a:tc>
                  <a:txBody>
                    <a:bodyPr/>
                    <a:lstStyle/>
                    <a:p>
                      <a:pPr indent="0" lvl="0" marL="38100" rtl="0" algn="ctr">
                        <a:lnSpc>
                          <a:spcPct val="150000"/>
                        </a:lnSpc>
                        <a:spcBef>
                          <a:spcPts val="0"/>
                        </a:spcBef>
                        <a:spcAft>
                          <a:spcPts val="0"/>
                        </a:spcAft>
                        <a:buNone/>
                      </a:pPr>
                      <a:r>
                        <a:rPr b="1" lang="es" sz="1800">
                          <a:latin typeface="Helvetica Neue"/>
                          <a:ea typeface="Helvetica Neue"/>
                          <a:cs typeface="Helvetica Neue"/>
                          <a:sym typeface="Helvetica Neue"/>
                        </a:rPr>
                        <a:t>Objetivo</a:t>
                      </a:r>
                      <a:endParaRPr b="1" sz="1800">
                        <a:latin typeface="Helvetica Neue"/>
                        <a:ea typeface="Helvetica Neue"/>
                        <a:cs typeface="Helvetica Neue"/>
                        <a:sym typeface="Helvetica Neue"/>
                      </a:endParaRPr>
                    </a:p>
                  </a:txBody>
                  <a:tcPr marT="63500" marB="63500" marR="50800" marL="50800">
                    <a:lnL cap="flat" cmpd="sng" w="28575">
                      <a:solidFill>
                        <a:srgbClr val="EF89D2"/>
                      </a:solidFill>
                      <a:prstDash val="solid"/>
                      <a:round/>
                      <a:headEnd len="sm" w="sm" type="none"/>
                      <a:tailEnd len="sm" w="sm" type="none"/>
                    </a:lnL>
                    <a:lnR cap="flat" cmpd="sng" w="28575">
                      <a:solidFill>
                        <a:srgbClr val="EF89D2"/>
                      </a:solidFill>
                      <a:prstDash val="solid"/>
                      <a:round/>
                      <a:headEnd len="sm" w="sm" type="none"/>
                      <a:tailEnd len="sm" w="sm" type="none"/>
                    </a:lnR>
                    <a:lnT cap="flat" cmpd="sng" w="28575">
                      <a:solidFill>
                        <a:srgbClr val="EF89D2"/>
                      </a:solidFill>
                      <a:prstDash val="solid"/>
                      <a:round/>
                      <a:headEnd len="sm" w="sm" type="none"/>
                      <a:tailEnd len="sm" w="sm" type="none"/>
                    </a:lnT>
                    <a:lnB cap="flat" cmpd="sng" w="28575">
                      <a:solidFill>
                        <a:srgbClr val="EF89D2"/>
                      </a:solidFill>
                      <a:prstDash val="solid"/>
                      <a:round/>
                      <a:headEnd len="sm" w="sm" type="none"/>
                      <a:tailEnd len="sm" w="sm" type="none"/>
                    </a:lnB>
                    <a:solidFill>
                      <a:schemeClr val="lt2"/>
                    </a:solidFill>
                  </a:tcPr>
                </a:tc>
              </a:tr>
              <a:tr h="1333500">
                <a:tc>
                  <a:txBody>
                    <a:bodyPr/>
                    <a:lstStyle/>
                    <a:p>
                      <a:pPr indent="0" lvl="0" marL="38100" rtl="0" algn="ctr">
                        <a:lnSpc>
                          <a:spcPct val="150000"/>
                        </a:lnSpc>
                        <a:spcBef>
                          <a:spcPts val="0"/>
                        </a:spcBef>
                        <a:spcAft>
                          <a:spcPts val="0"/>
                        </a:spcAft>
                        <a:buNone/>
                      </a:pPr>
                      <a:r>
                        <a:rPr lang="es" sz="1600">
                          <a:latin typeface="Helvetica Neue Light"/>
                          <a:ea typeface="Helvetica Neue Light"/>
                          <a:cs typeface="Helvetica Neue Light"/>
                          <a:sym typeface="Helvetica Neue Light"/>
                        </a:rPr>
                        <a:t>MR_002_ Identificación de Necesidades (</a:t>
                      </a:r>
                      <a:r>
                        <a:rPr lang="es" sz="16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Ver Formato)</a:t>
                      </a:r>
                      <a:endParaRPr sz="1600" u="sng">
                        <a:solidFill>
                          <a:srgbClr val="1155CC"/>
                        </a:solidFill>
                        <a:latin typeface="Helvetica Neue Light"/>
                        <a:ea typeface="Helvetica Neue Light"/>
                        <a:cs typeface="Helvetica Neue Light"/>
                        <a:sym typeface="Helvetica Neue Light"/>
                      </a:endParaRPr>
                    </a:p>
                  </a:txBody>
                  <a:tcPr marT="63500" marB="63500" marR="50800" marL="50800">
                    <a:lnL cap="flat" cmpd="sng" w="28575">
                      <a:solidFill>
                        <a:srgbClr val="EF89D2"/>
                      </a:solidFill>
                      <a:prstDash val="solid"/>
                      <a:round/>
                      <a:headEnd len="sm" w="sm" type="none"/>
                      <a:tailEnd len="sm" w="sm" type="none"/>
                    </a:lnL>
                    <a:lnR cap="flat" cmpd="sng" w="28575">
                      <a:solidFill>
                        <a:srgbClr val="EF89D2"/>
                      </a:solidFill>
                      <a:prstDash val="solid"/>
                      <a:round/>
                      <a:headEnd len="sm" w="sm" type="none"/>
                      <a:tailEnd len="sm" w="sm" type="none"/>
                    </a:lnR>
                    <a:lnT cap="flat" cmpd="sng" w="28575">
                      <a:solidFill>
                        <a:srgbClr val="EF89D2"/>
                      </a:solidFill>
                      <a:prstDash val="solid"/>
                      <a:round/>
                      <a:headEnd len="sm" w="sm" type="none"/>
                      <a:tailEnd len="sm" w="sm" type="none"/>
                    </a:lnT>
                    <a:lnB cap="flat" cmpd="sng" w="28575">
                      <a:solidFill>
                        <a:srgbClr val="EF89D2"/>
                      </a:solidFill>
                      <a:prstDash val="solid"/>
                      <a:round/>
                      <a:headEnd len="sm" w="sm" type="none"/>
                      <a:tailEnd len="sm" w="sm" type="none"/>
                    </a:lnB>
                  </a:tcPr>
                </a:tc>
                <a:tc>
                  <a:txBody>
                    <a:bodyPr/>
                    <a:lstStyle/>
                    <a:p>
                      <a:pPr indent="0" lvl="0" marL="38100" rtl="0" algn="l">
                        <a:lnSpc>
                          <a:spcPct val="150000"/>
                        </a:lnSpc>
                        <a:spcBef>
                          <a:spcPts val="0"/>
                        </a:spcBef>
                        <a:spcAft>
                          <a:spcPts val="0"/>
                        </a:spcAft>
                        <a:buNone/>
                      </a:pPr>
                      <a:r>
                        <a:rPr lang="es" sz="1600">
                          <a:latin typeface="Helvetica Neue Light"/>
                          <a:ea typeface="Helvetica Neue Light"/>
                          <a:cs typeface="Helvetica Neue Light"/>
                          <a:sym typeface="Helvetica Neue Light"/>
                        </a:rPr>
                        <a:t>Presentar una descripción de lo que se requiere desde la perspectiva del cliente, para resolver la necesidad u oportunidad de mejora identificada.</a:t>
                      </a:r>
                      <a:endParaRPr sz="1600">
                        <a:latin typeface="Helvetica Neue Light"/>
                        <a:ea typeface="Helvetica Neue Light"/>
                        <a:cs typeface="Helvetica Neue Light"/>
                        <a:sym typeface="Helvetica Neue Light"/>
                      </a:endParaRPr>
                    </a:p>
                    <a:p>
                      <a:pPr indent="0" lvl="0" marL="38100" rtl="0" algn="l">
                        <a:lnSpc>
                          <a:spcPct val="150000"/>
                        </a:lnSpc>
                        <a:spcBef>
                          <a:spcPts val="1200"/>
                        </a:spcBef>
                        <a:spcAft>
                          <a:spcPts val="0"/>
                        </a:spcAft>
                        <a:buNone/>
                      </a:pPr>
                      <a:r>
                        <a:rPr lang="es" sz="1600">
                          <a:latin typeface="Helvetica Neue Light"/>
                          <a:ea typeface="Helvetica Neue Light"/>
                          <a:cs typeface="Helvetica Neue Light"/>
                          <a:sym typeface="Helvetica Neue Light"/>
                        </a:rPr>
                        <a:t>El presente documento será trabajado de la mano del cliente.</a:t>
                      </a:r>
                      <a:endParaRPr sz="1600">
                        <a:latin typeface="Helvetica Neue Light"/>
                        <a:ea typeface="Helvetica Neue Light"/>
                        <a:cs typeface="Helvetica Neue Light"/>
                        <a:sym typeface="Helvetica Neue Light"/>
                      </a:endParaRPr>
                    </a:p>
                  </a:txBody>
                  <a:tcPr marT="63500" marB="63500" marR="50800" marL="50800" anchor="b">
                    <a:lnL cap="flat" cmpd="sng" w="28575">
                      <a:solidFill>
                        <a:srgbClr val="EF89D2"/>
                      </a:solidFill>
                      <a:prstDash val="solid"/>
                      <a:round/>
                      <a:headEnd len="sm" w="sm" type="none"/>
                      <a:tailEnd len="sm" w="sm" type="none"/>
                    </a:lnL>
                    <a:lnR cap="flat" cmpd="sng" w="28575">
                      <a:solidFill>
                        <a:srgbClr val="EF89D2"/>
                      </a:solidFill>
                      <a:prstDash val="solid"/>
                      <a:round/>
                      <a:headEnd len="sm" w="sm" type="none"/>
                      <a:tailEnd len="sm" w="sm" type="none"/>
                    </a:lnR>
                    <a:lnT cap="flat" cmpd="sng" w="28575">
                      <a:solidFill>
                        <a:srgbClr val="EF89D2"/>
                      </a:solidFill>
                      <a:prstDash val="solid"/>
                      <a:round/>
                      <a:headEnd len="sm" w="sm" type="none"/>
                      <a:tailEnd len="sm" w="sm" type="none"/>
                    </a:lnT>
                    <a:lnB cap="flat" cmpd="sng" w="28575">
                      <a:solidFill>
                        <a:srgbClr val="EF89D2"/>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3" name="Shape 313"/>
        <p:cNvGrpSpPr/>
        <p:nvPr/>
      </p:nvGrpSpPr>
      <p:grpSpPr>
        <a:xfrm>
          <a:off x="0" y="0"/>
          <a:ext cx="0" cy="0"/>
          <a:chOff x="0" y="0"/>
          <a:chExt cx="0" cy="0"/>
        </a:xfrm>
      </p:grpSpPr>
      <p:pic>
        <p:nvPicPr>
          <p:cNvPr id="314" name="Google Shape;314;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5" name="Google Shape;315;p38"/>
          <p:cNvSpPr txBox="1"/>
          <p:nvPr>
            <p:ph type="ctrTitle"/>
          </p:nvPr>
        </p:nvSpPr>
        <p:spPr>
          <a:xfrm>
            <a:off x="685700" y="513275"/>
            <a:ext cx="40191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latin typeface="Anton"/>
                <a:ea typeface="Anton"/>
                <a:cs typeface="Anton"/>
                <a:sym typeface="Anton"/>
              </a:rPr>
              <a:t>PRESENTAR SKETCH</a:t>
            </a:r>
            <a:endParaRPr i="1" sz="3800">
              <a:latin typeface="Anton"/>
              <a:ea typeface="Anton"/>
              <a:cs typeface="Anton"/>
              <a:sym typeface="Anton"/>
            </a:endParaRPr>
          </a:p>
        </p:txBody>
      </p:sp>
      <p:sp>
        <p:nvSpPr>
          <p:cNvPr id="316" name="Google Shape;316;p38"/>
          <p:cNvSpPr txBox="1"/>
          <p:nvPr/>
        </p:nvSpPr>
        <p:spPr>
          <a:xfrm>
            <a:off x="922050" y="1380950"/>
            <a:ext cx="34239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El objetivo del sketch es </a:t>
            </a:r>
            <a:r>
              <a:rPr lang="es" sz="1800">
                <a:solidFill>
                  <a:schemeClr val="dk1"/>
                </a:solidFill>
                <a:highlight>
                  <a:srgbClr val="E0FF00"/>
                </a:highlight>
                <a:latin typeface="Helvetica Neue Light"/>
                <a:ea typeface="Helvetica Neue Light"/>
                <a:cs typeface="Helvetica Neue Light"/>
                <a:sym typeface="Helvetica Neue Light"/>
              </a:rPr>
              <a:t>expresar la idea o el proyecto y plasmarlo en un papel</a:t>
            </a:r>
            <a:r>
              <a:rPr lang="es" sz="1800">
                <a:solidFill>
                  <a:schemeClr val="dk1"/>
                </a:solidFill>
                <a:highlight>
                  <a:srgbClr val="FFFFFF"/>
                </a:highlight>
                <a:latin typeface="Helvetica Neue Light"/>
                <a:ea typeface="Helvetica Neue Light"/>
                <a:cs typeface="Helvetica Neue Light"/>
                <a:sym typeface="Helvetica Neue Light"/>
              </a:rPr>
              <a:t>, llevar la estructura mental a una hoja palpable y visual.</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El sketch es de suma importancia para </a:t>
            </a:r>
            <a:r>
              <a:rPr b="1" lang="es" sz="1800">
                <a:solidFill>
                  <a:schemeClr val="dk1"/>
                </a:solidFill>
                <a:highlight>
                  <a:srgbClr val="FFFFFF"/>
                </a:highlight>
                <a:latin typeface="Helvetica Neue"/>
                <a:ea typeface="Helvetica Neue"/>
                <a:cs typeface="Helvetica Neue"/>
                <a:sym typeface="Helvetica Neue"/>
              </a:rPr>
              <a:t>levantar el presupuesto.</a:t>
            </a:r>
            <a:endParaRPr b="1" sz="1800">
              <a:solidFill>
                <a:schemeClr val="dk1"/>
              </a:solidFill>
              <a:highlight>
                <a:srgbClr val="FFFFFF"/>
              </a:highlight>
              <a:latin typeface="Helvetica Neue"/>
              <a:ea typeface="Helvetica Neue"/>
              <a:cs typeface="Helvetica Neue"/>
              <a:sym typeface="Helvetica Neue"/>
            </a:endParaRPr>
          </a:p>
        </p:txBody>
      </p:sp>
      <p:pic>
        <p:nvPicPr>
          <p:cNvPr id="317" name="Google Shape;317;p38"/>
          <p:cNvPicPr preferRelativeResize="0"/>
          <p:nvPr/>
        </p:nvPicPr>
        <p:blipFill>
          <a:blip r:embed="rId4">
            <a:alphaModFix/>
          </a:blip>
          <a:stretch>
            <a:fillRect/>
          </a:stretch>
        </p:blipFill>
        <p:spPr>
          <a:xfrm>
            <a:off x="4704800" y="513273"/>
            <a:ext cx="3776974" cy="39470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3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PRESUPUESTO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6" name="Shape 326"/>
        <p:cNvGrpSpPr/>
        <p:nvPr/>
      </p:nvGrpSpPr>
      <p:grpSpPr>
        <a:xfrm>
          <a:off x="0" y="0"/>
          <a:ext cx="0" cy="0"/>
          <a:chOff x="0" y="0"/>
          <a:chExt cx="0" cy="0"/>
        </a:xfrm>
      </p:grpSpPr>
      <p:pic>
        <p:nvPicPr>
          <p:cNvPr id="327" name="Google Shape;327;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8" name="Google Shape;328;p40"/>
          <p:cNvSpPr txBox="1"/>
          <p:nvPr>
            <p:ph type="ctrTitle"/>
          </p:nvPr>
        </p:nvSpPr>
        <p:spPr>
          <a:xfrm>
            <a:off x="565200" y="559425"/>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i="1" lang="es" sz="3800">
                <a:latin typeface="Anton"/>
                <a:ea typeface="Anton"/>
                <a:cs typeface="Anton"/>
                <a:sym typeface="Anton"/>
              </a:rPr>
              <a:t>¿QUÉ ES UN PRESUPUESTO?</a:t>
            </a:r>
            <a:endParaRPr i="1" sz="3800">
              <a:latin typeface="Anton"/>
              <a:ea typeface="Anton"/>
              <a:cs typeface="Anton"/>
              <a:sym typeface="Anton"/>
            </a:endParaRPr>
          </a:p>
        </p:txBody>
      </p:sp>
      <p:sp>
        <p:nvSpPr>
          <p:cNvPr id="329" name="Google Shape;329;p40"/>
          <p:cNvSpPr txBox="1"/>
          <p:nvPr/>
        </p:nvSpPr>
        <p:spPr>
          <a:xfrm>
            <a:off x="4903475" y="1928600"/>
            <a:ext cx="33324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chemeClr val="dk1"/>
                </a:solidFill>
                <a:highlight>
                  <a:srgbClr val="FFFFFF"/>
                </a:highlight>
                <a:latin typeface="Helvetica Neue Light"/>
                <a:ea typeface="Helvetica Neue Light"/>
                <a:cs typeface="Helvetica Neue Light"/>
                <a:sym typeface="Helvetica Neue Light"/>
              </a:rPr>
              <a:t>Un presupuesto es un </a:t>
            </a:r>
            <a:r>
              <a:rPr lang="es" sz="1800">
                <a:solidFill>
                  <a:schemeClr val="dk1"/>
                </a:solidFill>
                <a:highlight>
                  <a:srgbClr val="E0FF00"/>
                </a:highlight>
                <a:latin typeface="Helvetica Neue Light"/>
                <a:ea typeface="Helvetica Neue Light"/>
                <a:cs typeface="Helvetica Neue Light"/>
                <a:sym typeface="Helvetica Neue Light"/>
              </a:rPr>
              <a:t>plan de operaciones y recursos</a:t>
            </a:r>
            <a:r>
              <a:rPr lang="es" sz="1800">
                <a:solidFill>
                  <a:schemeClr val="dk1"/>
                </a:solidFill>
                <a:highlight>
                  <a:srgbClr val="FFFFFF"/>
                </a:highlight>
                <a:latin typeface="Helvetica Neue Light"/>
                <a:ea typeface="Helvetica Neue Light"/>
                <a:cs typeface="Helvetica Neue Light"/>
                <a:sym typeface="Helvetica Neue Light"/>
              </a:rPr>
              <a:t> de una empresa, que se formula para lograr </a:t>
            </a:r>
            <a:r>
              <a:rPr lang="es" sz="1800">
                <a:solidFill>
                  <a:schemeClr val="dk1"/>
                </a:solidFill>
                <a:highlight>
                  <a:schemeClr val="lt1"/>
                </a:highlight>
                <a:latin typeface="Helvetica Neue Light"/>
                <a:ea typeface="Helvetica Neue Light"/>
                <a:cs typeface="Helvetica Neue Light"/>
                <a:sym typeface="Helvetica Neue Light"/>
              </a:rPr>
              <a:t>los objetivos </a:t>
            </a:r>
            <a:r>
              <a:rPr lang="es" sz="1800">
                <a:solidFill>
                  <a:schemeClr val="dk1"/>
                </a:solidFill>
                <a:highlight>
                  <a:srgbClr val="FFFFFF"/>
                </a:highlight>
                <a:latin typeface="Helvetica Neue Light"/>
                <a:ea typeface="Helvetica Neue Light"/>
                <a:cs typeface="Helvetica Neue Light"/>
                <a:sym typeface="Helvetica Neue Light"/>
              </a:rPr>
              <a:t>en un cierto periodo de tiempo y se expresa en términos monetarios.</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30" name="Google Shape;330;p40"/>
          <p:cNvPicPr preferRelativeResize="0"/>
          <p:nvPr/>
        </p:nvPicPr>
        <p:blipFill rotWithShape="1">
          <a:blip r:embed="rId4">
            <a:alphaModFix/>
          </a:blip>
          <a:srcRect b="0" l="0" r="0" t="0"/>
          <a:stretch/>
        </p:blipFill>
        <p:spPr>
          <a:xfrm>
            <a:off x="802725" y="1518300"/>
            <a:ext cx="4049700" cy="26948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4" name="Shape 334"/>
        <p:cNvGrpSpPr/>
        <p:nvPr/>
      </p:nvGrpSpPr>
      <p:grpSpPr>
        <a:xfrm>
          <a:off x="0" y="0"/>
          <a:ext cx="0" cy="0"/>
          <a:chOff x="0" y="0"/>
          <a:chExt cx="0" cy="0"/>
        </a:xfrm>
      </p:grpSpPr>
      <p:pic>
        <p:nvPicPr>
          <p:cNvPr id="335" name="Google Shape;335;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6" name="Google Shape;336;p41"/>
          <p:cNvPicPr preferRelativeResize="0"/>
          <p:nvPr/>
        </p:nvPicPr>
        <p:blipFill>
          <a:blip r:embed="rId4">
            <a:alphaModFix/>
          </a:blip>
          <a:stretch>
            <a:fillRect/>
          </a:stretch>
        </p:blipFill>
        <p:spPr>
          <a:xfrm>
            <a:off x="1926850" y="561450"/>
            <a:ext cx="5290275" cy="402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cxnSp>
        <p:nvCxnSpPr>
          <p:cNvPr id="341" name="Google Shape;341;p42"/>
          <p:cNvCxnSpPr>
            <a:stCxn id="342" idx="6"/>
            <a:endCxn id="343" idx="2"/>
          </p:cNvCxnSpPr>
          <p:nvPr/>
        </p:nvCxnSpPr>
        <p:spPr>
          <a:xfrm>
            <a:off x="1568475" y="2515650"/>
            <a:ext cx="3828600" cy="0"/>
          </a:xfrm>
          <a:prstGeom prst="straightConnector1">
            <a:avLst/>
          </a:prstGeom>
          <a:noFill/>
          <a:ln cap="flat" cmpd="sng" w="28575">
            <a:solidFill>
              <a:srgbClr val="3DFFBC"/>
            </a:solidFill>
            <a:prstDash val="solid"/>
            <a:round/>
            <a:headEnd len="med" w="med" type="none"/>
            <a:tailEnd len="med" w="med" type="none"/>
          </a:ln>
        </p:spPr>
      </p:cxnSp>
      <p:sp>
        <p:nvSpPr>
          <p:cNvPr id="342" name="Google Shape;342;p42"/>
          <p:cNvSpPr/>
          <p:nvPr/>
        </p:nvSpPr>
        <p:spPr>
          <a:xfrm>
            <a:off x="954375"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2"/>
          <p:cNvSpPr/>
          <p:nvPr/>
        </p:nvSpPr>
        <p:spPr>
          <a:xfrm>
            <a:off x="3133455"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43" name="Google Shape;343;p42"/>
          <p:cNvSpPr/>
          <p:nvPr/>
        </p:nvSpPr>
        <p:spPr>
          <a:xfrm>
            <a:off x="5397184"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45" name="Google Shape;345;p42"/>
          <p:cNvSpPr txBox="1"/>
          <p:nvPr/>
        </p:nvSpPr>
        <p:spPr>
          <a:xfrm>
            <a:off x="233850" y="30842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dk1"/>
                </a:solidFill>
                <a:highlight>
                  <a:schemeClr val="lt1"/>
                </a:highlight>
                <a:latin typeface="Helvetica Neue"/>
                <a:ea typeface="Helvetica Neue"/>
                <a:cs typeface="Helvetica Neue"/>
                <a:sym typeface="Helvetica Neue"/>
              </a:rPr>
              <a:t>Describe</a:t>
            </a:r>
            <a:r>
              <a:rPr lang="es" sz="1700">
                <a:solidFill>
                  <a:schemeClr val="dk1"/>
                </a:solidFill>
                <a:highlight>
                  <a:schemeClr val="lt1"/>
                </a:highlight>
                <a:latin typeface="Helvetica Neue Light"/>
                <a:ea typeface="Helvetica Neue Light"/>
                <a:cs typeface="Helvetica Neue Light"/>
                <a:sym typeface="Helvetica Neue Light"/>
              </a:rPr>
              <a:t> el objetivo al cual se desea llegar.</a:t>
            </a:r>
            <a:endParaRPr sz="1700">
              <a:latin typeface="Helvetica Neue Light"/>
              <a:ea typeface="Helvetica Neue Light"/>
              <a:cs typeface="Helvetica Neue Light"/>
              <a:sym typeface="Helvetica Neue Light"/>
            </a:endParaRPr>
          </a:p>
        </p:txBody>
      </p:sp>
      <p:sp>
        <p:nvSpPr>
          <p:cNvPr id="346" name="Google Shape;346;p42"/>
          <p:cNvSpPr txBox="1"/>
          <p:nvPr/>
        </p:nvSpPr>
        <p:spPr>
          <a:xfrm>
            <a:off x="2189500" y="3208350"/>
            <a:ext cx="25020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dk1"/>
                </a:solidFill>
                <a:highlight>
                  <a:schemeClr val="lt1"/>
                </a:highlight>
                <a:latin typeface="Helvetica Neue"/>
                <a:ea typeface="Helvetica Neue"/>
                <a:cs typeface="Helvetica Neue"/>
                <a:sym typeface="Helvetica Neue"/>
              </a:rPr>
              <a:t>Especifica</a:t>
            </a:r>
            <a:r>
              <a:rPr lang="es" sz="1700">
                <a:solidFill>
                  <a:schemeClr val="dk1"/>
                </a:solidFill>
                <a:highlight>
                  <a:schemeClr val="lt1"/>
                </a:highlight>
                <a:latin typeface="Helvetica Neue Light"/>
                <a:ea typeface="Helvetica Neue Light"/>
                <a:cs typeface="Helvetica Neue Light"/>
                <a:sym typeface="Helvetica Neue Light"/>
              </a:rPr>
              <a:t> las plataformas y herramientas de desarrollo.</a:t>
            </a:r>
            <a:endParaRPr sz="1700">
              <a:latin typeface="Helvetica Neue Light"/>
              <a:ea typeface="Helvetica Neue Light"/>
              <a:cs typeface="Helvetica Neue Light"/>
              <a:sym typeface="Helvetica Neue Light"/>
            </a:endParaRPr>
          </a:p>
        </p:txBody>
      </p:sp>
      <p:sp>
        <p:nvSpPr>
          <p:cNvPr id="347" name="Google Shape;347;p42"/>
          <p:cNvSpPr txBox="1"/>
          <p:nvPr/>
        </p:nvSpPr>
        <p:spPr>
          <a:xfrm>
            <a:off x="4669675" y="3084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dk1"/>
                </a:solidFill>
                <a:highlight>
                  <a:schemeClr val="lt1"/>
                </a:highlight>
                <a:latin typeface="Helvetica Neue"/>
                <a:ea typeface="Helvetica Neue"/>
                <a:cs typeface="Helvetica Neue"/>
                <a:sym typeface="Helvetica Neue"/>
              </a:rPr>
              <a:t>Indica</a:t>
            </a:r>
            <a:r>
              <a:rPr lang="es" sz="1700">
                <a:solidFill>
                  <a:schemeClr val="dk1"/>
                </a:solidFill>
                <a:highlight>
                  <a:schemeClr val="lt1"/>
                </a:highlight>
                <a:latin typeface="Helvetica Neue Light"/>
                <a:ea typeface="Helvetica Neue Light"/>
                <a:cs typeface="Helvetica Neue Light"/>
                <a:sym typeface="Helvetica Neue Light"/>
              </a:rPr>
              <a:t> las fases de desarrollo de la página web.</a:t>
            </a:r>
            <a:endParaRPr sz="1700">
              <a:latin typeface="Helvetica Neue Light"/>
              <a:ea typeface="Helvetica Neue Light"/>
              <a:cs typeface="Helvetica Neue Light"/>
              <a:sym typeface="Helvetica Neue Light"/>
            </a:endParaRPr>
          </a:p>
        </p:txBody>
      </p:sp>
      <p:sp>
        <p:nvSpPr>
          <p:cNvPr id="348" name="Google Shape;348;p42"/>
          <p:cNvSpPr txBox="1"/>
          <p:nvPr/>
        </p:nvSpPr>
        <p:spPr>
          <a:xfrm>
            <a:off x="1068311" y="22446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9" name="Google Shape;349;p42"/>
          <p:cNvSpPr txBox="1"/>
          <p:nvPr/>
        </p:nvSpPr>
        <p:spPr>
          <a:xfrm>
            <a:off x="3271887" y="22355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50" name="Google Shape;350;p42"/>
          <p:cNvSpPr txBox="1"/>
          <p:nvPr/>
        </p:nvSpPr>
        <p:spPr>
          <a:xfrm>
            <a:off x="5529932" y="2263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51" name="Google Shape;351;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2" name="Google Shape;352;p42"/>
          <p:cNvSpPr txBox="1"/>
          <p:nvPr/>
        </p:nvSpPr>
        <p:spPr>
          <a:xfrm>
            <a:off x="1237600" y="548175"/>
            <a:ext cx="69591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latin typeface="Anton"/>
                <a:ea typeface="Anton"/>
                <a:cs typeface="Anton"/>
                <a:sym typeface="Anton"/>
              </a:rPr>
              <a:t>¿CÓMO HAGO UN PRESUPUESTO? </a:t>
            </a:r>
            <a:r>
              <a:rPr lang="es" sz="4000">
                <a:latin typeface="Anton"/>
                <a:ea typeface="Anton"/>
                <a:cs typeface="Anton"/>
                <a:sym typeface="Anton"/>
              </a:rPr>
              <a:t>🤔</a:t>
            </a:r>
            <a:endParaRPr sz="4000">
              <a:latin typeface="Anton"/>
              <a:ea typeface="Anton"/>
              <a:cs typeface="Anton"/>
              <a:sym typeface="Anton"/>
            </a:endParaRPr>
          </a:p>
        </p:txBody>
      </p:sp>
      <p:sp>
        <p:nvSpPr>
          <p:cNvPr id="353" name="Google Shape;353;p42"/>
          <p:cNvSpPr/>
          <p:nvPr/>
        </p:nvSpPr>
        <p:spPr>
          <a:xfrm>
            <a:off x="7582609"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54" name="Google Shape;354;p42"/>
          <p:cNvSpPr txBox="1"/>
          <p:nvPr/>
        </p:nvSpPr>
        <p:spPr>
          <a:xfrm>
            <a:off x="6953825" y="29532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chemeClr val="dk1"/>
                </a:solidFill>
                <a:highlight>
                  <a:schemeClr val="lt1"/>
                </a:highlight>
                <a:latin typeface="Helvetica Neue"/>
                <a:ea typeface="Helvetica Neue"/>
                <a:cs typeface="Helvetica Neue"/>
                <a:sym typeface="Helvetica Neue"/>
              </a:rPr>
              <a:t>Especifica</a:t>
            </a:r>
            <a:r>
              <a:rPr lang="es" sz="1700">
                <a:solidFill>
                  <a:schemeClr val="dk1"/>
                </a:solidFill>
                <a:highlight>
                  <a:schemeClr val="lt1"/>
                </a:highlight>
                <a:latin typeface="Helvetica Neue Light"/>
                <a:ea typeface="Helvetica Neue Light"/>
                <a:cs typeface="Helvetica Neue Light"/>
                <a:sym typeface="Helvetica Neue Light"/>
              </a:rPr>
              <a:t> el alojamiento.</a:t>
            </a:r>
            <a:endParaRPr sz="1700">
              <a:latin typeface="Helvetica Neue Light"/>
              <a:ea typeface="Helvetica Neue Light"/>
              <a:cs typeface="Helvetica Neue Light"/>
              <a:sym typeface="Helvetica Neue Light"/>
            </a:endParaRPr>
          </a:p>
        </p:txBody>
      </p:sp>
      <p:sp>
        <p:nvSpPr>
          <p:cNvPr id="355" name="Google Shape;355;p42"/>
          <p:cNvSpPr txBox="1"/>
          <p:nvPr/>
        </p:nvSpPr>
        <p:spPr>
          <a:xfrm>
            <a:off x="7715357" y="2263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cxnSp>
        <p:nvCxnSpPr>
          <p:cNvPr id="356" name="Google Shape;356;p42"/>
          <p:cNvCxnSpPr>
            <a:stCxn id="343" idx="6"/>
            <a:endCxn id="353" idx="2"/>
          </p:cNvCxnSpPr>
          <p:nvPr/>
        </p:nvCxnSpPr>
        <p:spPr>
          <a:xfrm>
            <a:off x="6011284" y="2515650"/>
            <a:ext cx="1571400" cy="0"/>
          </a:xfrm>
          <a:prstGeom prst="straightConnector1">
            <a:avLst/>
          </a:prstGeom>
          <a:noFill/>
          <a:ln cap="flat" cmpd="sng" w="28575">
            <a:solidFill>
              <a:srgbClr val="3DFFBC"/>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p:nvPr/>
        </p:nvSpPr>
        <p:spPr>
          <a:xfrm>
            <a:off x="5071150" y="13230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txBox="1"/>
          <p:nvPr/>
        </p:nvSpPr>
        <p:spPr>
          <a:xfrm>
            <a:off x="4755700" y="2120950"/>
            <a:ext cx="4198200" cy="181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Servicios incluidos.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Diseño de la maquetación.</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SEO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Configuración de analiticas.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Capacitaciones.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Plazos de entrega.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Garantías y soportes.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Licencia y propiedad intelectual.</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Formas de pago.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rgbClr val="FFFFFF"/>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pic>
        <p:nvPicPr>
          <p:cNvPr id="363" name="Google Shape;363;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64" name="Google Shape;364;p43"/>
          <p:cNvPicPr preferRelativeResize="0"/>
          <p:nvPr/>
        </p:nvPicPr>
        <p:blipFill>
          <a:blip r:embed="rId4">
            <a:alphaModFix/>
          </a:blip>
          <a:stretch>
            <a:fillRect/>
          </a:stretch>
        </p:blipFill>
        <p:spPr>
          <a:xfrm>
            <a:off x="5210325" y="271475"/>
            <a:ext cx="792349" cy="792349"/>
          </a:xfrm>
          <a:prstGeom prst="rect">
            <a:avLst/>
          </a:prstGeom>
          <a:noFill/>
          <a:ln>
            <a:noFill/>
          </a:ln>
        </p:spPr>
      </p:pic>
      <p:pic>
        <p:nvPicPr>
          <p:cNvPr id="365" name="Google Shape;365;p43"/>
          <p:cNvPicPr preferRelativeResize="0"/>
          <p:nvPr/>
        </p:nvPicPr>
        <p:blipFill>
          <a:blip r:embed="rId5">
            <a:alphaModFix/>
          </a:blip>
          <a:stretch>
            <a:fillRect/>
          </a:stretch>
        </p:blipFill>
        <p:spPr>
          <a:xfrm>
            <a:off x="744525" y="1675675"/>
            <a:ext cx="4052552" cy="2386274"/>
          </a:xfrm>
          <a:prstGeom prst="rect">
            <a:avLst/>
          </a:prstGeom>
          <a:noFill/>
          <a:ln>
            <a:noFill/>
          </a:ln>
        </p:spPr>
      </p:pic>
      <p:sp>
        <p:nvSpPr>
          <p:cNvPr id="366" name="Google Shape;366;p43"/>
          <p:cNvSpPr txBox="1"/>
          <p:nvPr/>
        </p:nvSpPr>
        <p:spPr>
          <a:xfrm>
            <a:off x="0" y="355650"/>
            <a:ext cx="5541600" cy="624000"/>
          </a:xfrm>
          <a:prstGeom prst="rect">
            <a:avLst/>
          </a:prstGeom>
          <a:solidFill>
            <a:srgbClr val="A6FFCA"/>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3200">
                <a:highlight>
                  <a:srgbClr val="A6FFCA"/>
                </a:highlight>
                <a:latin typeface="Anton"/>
                <a:ea typeface="Anton"/>
                <a:cs typeface="Anton"/>
                <a:sym typeface="Anton"/>
              </a:rPr>
              <a:t>¿CÓMO HAGO UN PRESUPUESTO?</a:t>
            </a:r>
            <a:endParaRPr i="1" sz="3200">
              <a:highlight>
                <a:srgbClr val="A6FFCA"/>
              </a:highlight>
              <a:latin typeface="Anton"/>
              <a:ea typeface="Anton"/>
              <a:cs typeface="Anton"/>
              <a:sym typeface="Anton"/>
            </a:endParaRPr>
          </a:p>
        </p:txBody>
      </p:sp>
      <p:sp>
        <p:nvSpPr>
          <p:cNvPr id="367" name="Google Shape;367;p43"/>
          <p:cNvSpPr/>
          <p:nvPr/>
        </p:nvSpPr>
        <p:spPr>
          <a:xfrm>
            <a:off x="5071150" y="132300"/>
            <a:ext cx="1070700" cy="1070700"/>
          </a:xfrm>
          <a:prstGeom prst="ellipse">
            <a:avLst/>
          </a:prstGeom>
          <a:solidFill>
            <a:schemeClr val="lt2"/>
          </a:solid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43"/>
          <p:cNvPicPr preferRelativeResize="0"/>
          <p:nvPr/>
        </p:nvPicPr>
        <p:blipFill>
          <a:blip r:embed="rId4">
            <a:alphaModFix/>
          </a:blip>
          <a:stretch>
            <a:fillRect/>
          </a:stretch>
        </p:blipFill>
        <p:spPr>
          <a:xfrm>
            <a:off x="5210325" y="229975"/>
            <a:ext cx="792349" cy="792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CONOCIENDO A NUESTRO CLIENTE</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1824300" y="1633175"/>
            <a:ext cx="5495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17</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nvSpPr>
        <p:spPr>
          <a:xfrm>
            <a:off x="1015425" y="2127350"/>
            <a:ext cx="6715800" cy="181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b="1" sz="1800">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DFFBC"/>
              </a:buClr>
              <a:buSzPts val="1800"/>
              <a:buFont typeface="Helvetica Neue Light"/>
              <a:buChar char="●"/>
            </a:pPr>
            <a:r>
              <a:rPr b="1" lang="es" sz="1800">
                <a:solidFill>
                  <a:schemeClr val="dk1"/>
                </a:solidFill>
                <a:highlight>
                  <a:srgbClr val="FFFFFF"/>
                </a:highlight>
                <a:latin typeface="Helvetica Neue"/>
                <a:ea typeface="Helvetica Neue"/>
                <a:cs typeface="Helvetica Neue"/>
                <a:sym typeface="Helvetica Neue"/>
              </a:rPr>
              <a:t>Presupuesto: </a:t>
            </a:r>
            <a:r>
              <a:rPr lang="es" sz="1800">
                <a:solidFill>
                  <a:schemeClr val="dk1"/>
                </a:solidFill>
                <a:highlight>
                  <a:srgbClr val="FFFFFF"/>
                </a:highlight>
                <a:latin typeface="Helvetica Neue Light"/>
                <a:ea typeface="Helvetica Neue Light"/>
                <a:cs typeface="Helvetica Neue Light"/>
                <a:sym typeface="Helvetica Neue Light"/>
              </a:rPr>
              <a:t>el cálculo del presupuesto se hace en horas. El valor depende de cada profesional, se puede tomar como métrica un sueldo base mensual y llevarlo a horas hombre.</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 Exclusiones del presupuesto.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 Validez del presupuesto.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DFFBC"/>
              </a:buClr>
              <a:buSzPts val="1800"/>
              <a:buFont typeface="Helvetica Neue Light"/>
              <a:buChar char="●"/>
            </a:pPr>
            <a:r>
              <a:rPr b="1" lang="es" sz="1800">
                <a:solidFill>
                  <a:schemeClr val="dk1"/>
                </a:solidFill>
                <a:highlight>
                  <a:srgbClr val="FFFFFF"/>
                </a:highlight>
                <a:latin typeface="Helvetica Neue"/>
                <a:ea typeface="Helvetica Neue"/>
                <a:cs typeface="Helvetica Neue"/>
                <a:sym typeface="Helvetica Neue"/>
              </a:rPr>
              <a:t>Sketch</a:t>
            </a:r>
            <a:r>
              <a:rPr lang="es" sz="1800">
                <a:solidFill>
                  <a:schemeClr val="dk1"/>
                </a:solidFill>
                <a:highlight>
                  <a:srgbClr val="FFFFFF"/>
                </a:highlight>
                <a:latin typeface="Helvetica Neue Light"/>
                <a:ea typeface="Helvetica Neue Light"/>
                <a:cs typeface="Helvetica Neue Light"/>
                <a:sym typeface="Helvetica Neue Light"/>
              </a:rPr>
              <a:t> con el que se dialogó con el usuario.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DFFBC"/>
              </a:buClr>
              <a:buSzPts val="1800"/>
              <a:buFont typeface="Helvetica Neue Light"/>
              <a:buChar char="●"/>
            </a:pPr>
            <a:r>
              <a:rPr lang="es" sz="1800">
                <a:solidFill>
                  <a:schemeClr val="dk1"/>
                </a:solidFill>
                <a:highlight>
                  <a:srgbClr val="FFFFFF"/>
                </a:highlight>
                <a:latin typeface="Helvetica Neue Light"/>
                <a:ea typeface="Helvetica Neue Light"/>
                <a:cs typeface="Helvetica Neue Light"/>
                <a:sym typeface="Helvetica Neue Light"/>
              </a:rPr>
              <a:t>Presentación del presupuesto detallado por fases según los </a:t>
            </a:r>
            <a:r>
              <a:rPr b="1" lang="es" sz="1800">
                <a:solidFill>
                  <a:schemeClr val="dk1"/>
                </a:solidFill>
                <a:highlight>
                  <a:srgbClr val="FFFFFF"/>
                </a:highlight>
                <a:latin typeface="Helvetica Neue"/>
                <a:ea typeface="Helvetica Neue"/>
                <a:cs typeface="Helvetica Neue"/>
                <a:sym typeface="Helvetica Neue"/>
              </a:rPr>
              <a:t>cronogramas.</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t/>
            </a:r>
            <a:endParaRPr sz="1800">
              <a:solidFill>
                <a:srgbClr val="FFFFFF"/>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pic>
        <p:nvPicPr>
          <p:cNvPr id="374" name="Google Shape;374;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5" name="Google Shape;375;p44"/>
          <p:cNvSpPr txBox="1"/>
          <p:nvPr/>
        </p:nvSpPr>
        <p:spPr>
          <a:xfrm>
            <a:off x="0" y="355650"/>
            <a:ext cx="5541600" cy="624000"/>
          </a:xfrm>
          <a:prstGeom prst="rect">
            <a:avLst/>
          </a:prstGeom>
          <a:solidFill>
            <a:srgbClr val="A6FFCA"/>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3200">
                <a:highlight>
                  <a:srgbClr val="A6FFCA"/>
                </a:highlight>
                <a:latin typeface="Anton"/>
                <a:ea typeface="Anton"/>
                <a:cs typeface="Anton"/>
                <a:sym typeface="Anton"/>
              </a:rPr>
              <a:t>¿CÓMO HAGO UN PRESUPUESTO?</a:t>
            </a:r>
            <a:endParaRPr i="1" sz="3200">
              <a:highlight>
                <a:srgbClr val="A6FFCA"/>
              </a:highlight>
              <a:latin typeface="Anton"/>
              <a:ea typeface="Anton"/>
              <a:cs typeface="Anton"/>
              <a:sym typeface="Anton"/>
            </a:endParaRPr>
          </a:p>
        </p:txBody>
      </p:sp>
      <p:sp>
        <p:nvSpPr>
          <p:cNvPr id="376" name="Google Shape;376;p44"/>
          <p:cNvSpPr/>
          <p:nvPr/>
        </p:nvSpPr>
        <p:spPr>
          <a:xfrm>
            <a:off x="5071150" y="132300"/>
            <a:ext cx="1070700" cy="1070700"/>
          </a:xfrm>
          <a:prstGeom prst="ellipse">
            <a:avLst/>
          </a:prstGeom>
          <a:solidFill>
            <a:schemeClr val="lt2"/>
          </a:solid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44"/>
          <p:cNvPicPr preferRelativeResize="0"/>
          <p:nvPr/>
        </p:nvPicPr>
        <p:blipFill>
          <a:blip r:embed="rId4">
            <a:alphaModFix/>
          </a:blip>
          <a:stretch>
            <a:fillRect/>
          </a:stretch>
        </p:blipFill>
        <p:spPr>
          <a:xfrm>
            <a:off x="5210325" y="229975"/>
            <a:ext cx="792349" cy="7923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nvSpPr>
        <p:spPr>
          <a:xfrm>
            <a:off x="1445550" y="276450"/>
            <a:ext cx="6252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800">
                <a:latin typeface="Anton"/>
                <a:ea typeface="Anton"/>
                <a:cs typeface="Anton"/>
                <a:sym typeface="Anton"/>
              </a:rPr>
              <a:t>CRONOGRAMA DE DESARROLLO</a:t>
            </a:r>
            <a:endParaRPr i="1" sz="3800">
              <a:latin typeface="Anton"/>
              <a:ea typeface="Anton"/>
              <a:cs typeface="Anton"/>
              <a:sym typeface="Anton"/>
            </a:endParaRPr>
          </a:p>
        </p:txBody>
      </p:sp>
      <p:pic>
        <p:nvPicPr>
          <p:cNvPr id="383" name="Google Shape;383;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4" name="Google Shape;384;p45"/>
          <p:cNvPicPr preferRelativeResize="0"/>
          <p:nvPr/>
        </p:nvPicPr>
        <p:blipFill>
          <a:blip r:embed="rId4">
            <a:alphaModFix/>
          </a:blip>
          <a:stretch>
            <a:fillRect/>
          </a:stretch>
        </p:blipFill>
        <p:spPr>
          <a:xfrm>
            <a:off x="1445550" y="1068750"/>
            <a:ext cx="6252900" cy="35211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cxnSp>
        <p:nvCxnSpPr>
          <p:cNvPr id="389" name="Google Shape;389;p46"/>
          <p:cNvCxnSpPr>
            <a:stCxn id="390" idx="6"/>
            <a:endCxn id="391" idx="2"/>
          </p:cNvCxnSpPr>
          <p:nvPr/>
        </p:nvCxnSpPr>
        <p:spPr>
          <a:xfrm>
            <a:off x="2249350" y="2210850"/>
            <a:ext cx="4578300" cy="0"/>
          </a:xfrm>
          <a:prstGeom prst="straightConnector1">
            <a:avLst/>
          </a:prstGeom>
          <a:noFill/>
          <a:ln cap="flat" cmpd="sng" w="28575">
            <a:solidFill>
              <a:srgbClr val="3DFFBC"/>
            </a:solidFill>
            <a:prstDash val="solid"/>
            <a:round/>
            <a:headEnd len="med" w="med" type="none"/>
            <a:tailEnd len="med" w="med" type="none"/>
          </a:ln>
        </p:spPr>
      </p:cxnSp>
      <p:sp>
        <p:nvSpPr>
          <p:cNvPr id="390" name="Google Shape;390;p46"/>
          <p:cNvSpPr/>
          <p:nvPr/>
        </p:nvSpPr>
        <p:spPr>
          <a:xfrm>
            <a:off x="1635250"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6"/>
          <p:cNvSpPr/>
          <p:nvPr/>
        </p:nvSpPr>
        <p:spPr>
          <a:xfrm>
            <a:off x="4264955"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91" name="Google Shape;391;p46"/>
          <p:cNvSpPr/>
          <p:nvPr/>
        </p:nvSpPr>
        <p:spPr>
          <a:xfrm>
            <a:off x="6827709"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93" name="Google Shape;393;p46"/>
          <p:cNvSpPr txBox="1"/>
          <p:nvPr/>
        </p:nvSpPr>
        <p:spPr>
          <a:xfrm>
            <a:off x="1749186" y="19398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94" name="Google Shape;394;p46"/>
          <p:cNvSpPr txBox="1"/>
          <p:nvPr/>
        </p:nvSpPr>
        <p:spPr>
          <a:xfrm>
            <a:off x="4403387" y="19307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95" name="Google Shape;395;p46"/>
          <p:cNvSpPr txBox="1"/>
          <p:nvPr/>
        </p:nvSpPr>
        <p:spPr>
          <a:xfrm>
            <a:off x="6960457" y="19584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96" name="Google Shape;396;p46"/>
          <p:cNvPicPr preferRelativeResize="0"/>
          <p:nvPr/>
        </p:nvPicPr>
        <p:blipFill>
          <a:blip r:embed="rId3">
            <a:alphaModFix/>
          </a:blip>
          <a:stretch>
            <a:fillRect/>
          </a:stretch>
        </p:blipFill>
        <p:spPr>
          <a:xfrm>
            <a:off x="7567925" y="4583425"/>
            <a:ext cx="1186526" cy="330675"/>
          </a:xfrm>
          <a:prstGeom prst="rect">
            <a:avLst/>
          </a:prstGeom>
          <a:noFill/>
          <a:ln>
            <a:noFill/>
          </a:ln>
        </p:spPr>
      </p:pic>
      <p:sp>
        <p:nvSpPr>
          <p:cNvPr id="397" name="Google Shape;397;p46"/>
          <p:cNvSpPr txBox="1"/>
          <p:nvPr/>
        </p:nvSpPr>
        <p:spPr>
          <a:xfrm>
            <a:off x="1311600" y="5611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CRONOGRAMA DE ENTREGAS</a:t>
            </a:r>
            <a:endParaRPr i="1" sz="3600">
              <a:latin typeface="Anton"/>
              <a:ea typeface="Anton"/>
              <a:cs typeface="Anton"/>
              <a:sym typeface="Anton"/>
            </a:endParaRPr>
          </a:p>
        </p:txBody>
      </p:sp>
      <p:sp>
        <p:nvSpPr>
          <p:cNvPr id="398" name="Google Shape;398;p46"/>
          <p:cNvSpPr txBox="1"/>
          <p:nvPr/>
        </p:nvSpPr>
        <p:spPr>
          <a:xfrm>
            <a:off x="613375" y="3175000"/>
            <a:ext cx="25419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Fase de diseño</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El cliente verifica los mockups. Se acuerdan fuentes, colores y entregas de contenidos.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399" name="Google Shape;399;p46"/>
          <p:cNvSpPr txBox="1"/>
          <p:nvPr/>
        </p:nvSpPr>
        <p:spPr>
          <a:xfrm>
            <a:off x="3301050" y="3027100"/>
            <a:ext cx="2541900" cy="13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Fase estructural</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Se entrega el prototipado del proyecto y arquitectura del sitio.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Didact Gothic"/>
              <a:ea typeface="Didact Gothic"/>
              <a:cs typeface="Didact Gothic"/>
              <a:sym typeface="Didact Gothic"/>
            </a:endParaRPr>
          </a:p>
        </p:txBody>
      </p:sp>
      <p:sp>
        <p:nvSpPr>
          <p:cNvPr id="400" name="Google Shape;400;p46"/>
          <p:cNvSpPr txBox="1"/>
          <p:nvPr/>
        </p:nvSpPr>
        <p:spPr>
          <a:xfrm>
            <a:off x="5863800" y="2790163"/>
            <a:ext cx="2541900" cy="152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Fase de construcción</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Se carga parte del contenido y el cliente valida el producto.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Didact Gothic"/>
              <a:ea typeface="Didact Gothic"/>
              <a:cs typeface="Didact Gothic"/>
              <a:sym typeface="Didact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cxnSp>
        <p:nvCxnSpPr>
          <p:cNvPr id="405" name="Google Shape;405;p47"/>
          <p:cNvCxnSpPr>
            <a:stCxn id="406" idx="6"/>
            <a:endCxn id="407" idx="2"/>
          </p:cNvCxnSpPr>
          <p:nvPr/>
        </p:nvCxnSpPr>
        <p:spPr>
          <a:xfrm>
            <a:off x="2763975" y="2309838"/>
            <a:ext cx="3549000" cy="0"/>
          </a:xfrm>
          <a:prstGeom prst="straightConnector1">
            <a:avLst/>
          </a:prstGeom>
          <a:noFill/>
          <a:ln cap="flat" cmpd="sng" w="28575">
            <a:solidFill>
              <a:srgbClr val="3DFFBC"/>
            </a:solidFill>
            <a:prstDash val="solid"/>
            <a:round/>
            <a:headEnd len="med" w="med" type="none"/>
            <a:tailEnd len="med" w="med" type="none"/>
          </a:ln>
        </p:spPr>
      </p:cxnSp>
      <p:sp>
        <p:nvSpPr>
          <p:cNvPr id="406" name="Google Shape;406;p47"/>
          <p:cNvSpPr/>
          <p:nvPr/>
        </p:nvSpPr>
        <p:spPr>
          <a:xfrm>
            <a:off x="2149875" y="20027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7"/>
          <p:cNvSpPr/>
          <p:nvPr/>
        </p:nvSpPr>
        <p:spPr>
          <a:xfrm>
            <a:off x="6313055" y="20027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408" name="Google Shape;408;p47"/>
          <p:cNvSpPr txBox="1"/>
          <p:nvPr/>
        </p:nvSpPr>
        <p:spPr>
          <a:xfrm>
            <a:off x="5221500" y="2973300"/>
            <a:ext cx="2797200" cy="1699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Fase de entrega y puesta en producción</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Se sube y configura el sitio en el hosting y se entrega al cliente.</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1800">
              <a:solidFill>
                <a:schemeClr val="dk1"/>
              </a:solidFill>
              <a:highlight>
                <a:schemeClr val="lt1"/>
              </a:highlight>
              <a:latin typeface="Didact Gothic"/>
              <a:ea typeface="Didact Gothic"/>
              <a:cs typeface="Didact Gothic"/>
              <a:sym typeface="Didact Gothic"/>
            </a:endParaRPr>
          </a:p>
        </p:txBody>
      </p:sp>
      <p:sp>
        <p:nvSpPr>
          <p:cNvPr id="409" name="Google Shape;409;p47"/>
          <p:cNvSpPr txBox="1"/>
          <p:nvPr/>
        </p:nvSpPr>
        <p:spPr>
          <a:xfrm>
            <a:off x="2263811" y="20388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410" name="Google Shape;410;p47"/>
          <p:cNvSpPr txBox="1"/>
          <p:nvPr/>
        </p:nvSpPr>
        <p:spPr>
          <a:xfrm>
            <a:off x="6451487" y="20297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pic>
        <p:nvPicPr>
          <p:cNvPr id="411" name="Google Shape;411;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2" name="Google Shape;412;p47"/>
          <p:cNvSpPr txBox="1"/>
          <p:nvPr/>
        </p:nvSpPr>
        <p:spPr>
          <a:xfrm>
            <a:off x="1311600" y="5594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CRONOGRAMA DE ENTREGAS</a:t>
            </a:r>
            <a:endParaRPr i="1" sz="3600">
              <a:latin typeface="Anton"/>
              <a:ea typeface="Anton"/>
              <a:cs typeface="Anton"/>
              <a:sym typeface="Anton"/>
            </a:endParaRPr>
          </a:p>
        </p:txBody>
      </p:sp>
      <p:sp>
        <p:nvSpPr>
          <p:cNvPr id="413" name="Google Shape;413;p47"/>
          <p:cNvSpPr txBox="1"/>
          <p:nvPr/>
        </p:nvSpPr>
        <p:spPr>
          <a:xfrm>
            <a:off x="1281225" y="3290400"/>
            <a:ext cx="23514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Fase de pruebas</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1800">
                <a:solidFill>
                  <a:schemeClr val="dk1"/>
                </a:solidFill>
                <a:highlight>
                  <a:schemeClr val="lt1"/>
                </a:highlight>
                <a:latin typeface="Helvetica Neue Light"/>
                <a:ea typeface="Helvetica Neue Light"/>
                <a:cs typeface="Helvetica Neue Light"/>
                <a:sym typeface="Helvetica Neue Light"/>
              </a:rPr>
              <a:t>El cliente prueba su producto y hace las respectivas recomendaciones.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1800">
              <a:solidFill>
                <a:schemeClr val="dk1"/>
              </a:solidFill>
              <a:highlight>
                <a:schemeClr val="lt1"/>
              </a:highlight>
              <a:latin typeface="Didact Gothic"/>
              <a:ea typeface="Didact Gothic"/>
              <a:cs typeface="Didact Gothic"/>
              <a:sym typeface="Didact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nvSpPr>
        <p:spPr>
          <a:xfrm>
            <a:off x="1445550" y="423050"/>
            <a:ext cx="6252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800">
                <a:latin typeface="Anton"/>
                <a:ea typeface="Anton"/>
                <a:cs typeface="Anton"/>
                <a:sym typeface="Anton"/>
              </a:rPr>
              <a:t>MANTENIMIENTOS</a:t>
            </a:r>
            <a:endParaRPr i="1" sz="3800">
              <a:latin typeface="Anton"/>
              <a:ea typeface="Anton"/>
              <a:cs typeface="Anton"/>
              <a:sym typeface="Anton"/>
            </a:endParaRPr>
          </a:p>
        </p:txBody>
      </p:sp>
      <p:pic>
        <p:nvPicPr>
          <p:cNvPr id="419" name="Google Shape;419;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0" name="Google Shape;420;p48"/>
          <p:cNvSpPr txBox="1"/>
          <p:nvPr/>
        </p:nvSpPr>
        <p:spPr>
          <a:xfrm>
            <a:off x="861950" y="1958175"/>
            <a:ext cx="4056300" cy="222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s" sz="2000">
                <a:solidFill>
                  <a:schemeClr val="dk1"/>
                </a:solidFill>
                <a:highlight>
                  <a:srgbClr val="FFFFFF"/>
                </a:highlight>
                <a:latin typeface="Helvetica Neue Light"/>
                <a:ea typeface="Helvetica Neue Light"/>
                <a:cs typeface="Helvetica Neue Light"/>
                <a:sym typeface="Helvetica Neue Light"/>
              </a:rPr>
              <a:t>Mantenimiento del hosting.</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s" sz="2000">
                <a:solidFill>
                  <a:schemeClr val="dk1"/>
                </a:solidFill>
                <a:highlight>
                  <a:srgbClr val="FFFFFF"/>
                </a:highlight>
                <a:latin typeface="Helvetica Neue Light"/>
                <a:ea typeface="Helvetica Neue Light"/>
                <a:cs typeface="Helvetica Neue Light"/>
                <a:sym typeface="Helvetica Neue Light"/>
              </a:rPr>
              <a:t>Actualización de plugins.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s" sz="2000">
                <a:solidFill>
                  <a:schemeClr val="dk1"/>
                </a:solidFill>
                <a:highlight>
                  <a:srgbClr val="FFFFFF"/>
                </a:highlight>
                <a:latin typeface="Helvetica Neue Light"/>
                <a:ea typeface="Helvetica Neue Light"/>
                <a:cs typeface="Helvetica Neue Light"/>
                <a:sym typeface="Helvetica Neue Light"/>
              </a:rPr>
              <a:t>Actualización de contenidos.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s" sz="2000">
                <a:solidFill>
                  <a:schemeClr val="dk1"/>
                </a:solidFill>
                <a:highlight>
                  <a:srgbClr val="FFFFFF"/>
                </a:highlight>
                <a:latin typeface="Helvetica Neue Light"/>
                <a:ea typeface="Helvetica Neue Light"/>
                <a:cs typeface="Helvetica Neue Light"/>
                <a:sym typeface="Helvetica Neue Light"/>
              </a:rPr>
              <a:t>Cambios de diseño.</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s" sz="2000">
                <a:solidFill>
                  <a:schemeClr val="dk1"/>
                </a:solidFill>
                <a:highlight>
                  <a:srgbClr val="FFFFFF"/>
                </a:highlight>
                <a:latin typeface="Helvetica Neue Light"/>
                <a:ea typeface="Helvetica Neue Light"/>
                <a:cs typeface="Helvetica Neue Light"/>
                <a:sym typeface="Helvetica Neue Light"/>
              </a:rPr>
              <a:t>Nuevas páginas.</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21" name="Google Shape;421;p48"/>
          <p:cNvPicPr preferRelativeResize="0"/>
          <p:nvPr/>
        </p:nvPicPr>
        <p:blipFill>
          <a:blip r:embed="rId4">
            <a:alphaModFix/>
          </a:blip>
          <a:stretch>
            <a:fillRect/>
          </a:stretch>
        </p:blipFill>
        <p:spPr>
          <a:xfrm>
            <a:off x="4787150" y="2404350"/>
            <a:ext cx="3382650" cy="1778625"/>
          </a:xfrm>
          <a:prstGeom prst="rect">
            <a:avLst/>
          </a:prstGeom>
          <a:noFill/>
          <a:ln cap="flat" cmpd="sng" w="28575">
            <a:solidFill>
              <a:srgbClr val="E0FF00"/>
            </a:solidFill>
            <a:prstDash val="solid"/>
            <a:round/>
            <a:headEnd len="sm" w="sm" type="none"/>
            <a:tailEnd len="sm" w="sm" type="none"/>
          </a:ln>
        </p:spPr>
      </p:pic>
      <p:sp>
        <p:nvSpPr>
          <p:cNvPr id="422" name="Google Shape;422;p48"/>
          <p:cNvSpPr txBox="1"/>
          <p:nvPr/>
        </p:nvSpPr>
        <p:spPr>
          <a:xfrm>
            <a:off x="1035450" y="1081100"/>
            <a:ext cx="70731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2000">
                <a:solidFill>
                  <a:schemeClr val="dk1"/>
                </a:solidFill>
                <a:highlight>
                  <a:schemeClr val="lt1"/>
                </a:highlight>
                <a:latin typeface="Helvetica Neue Light"/>
                <a:ea typeface="Helvetica Neue Light"/>
                <a:cs typeface="Helvetica Neue Light"/>
                <a:sym typeface="Helvetica Neue Light"/>
              </a:rPr>
              <a:t>Es un servicio adicional que se le puede ofrecer a nuestros clientes. Incluye: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9"/>
          <p:cNvPicPr preferRelativeResize="0"/>
          <p:nvPr/>
        </p:nvPicPr>
        <p:blipFill rotWithShape="1">
          <a:blip r:embed="rId3">
            <a:alphaModFix/>
          </a:blip>
          <a:srcRect b="0" l="0" r="0" t="0"/>
          <a:stretch/>
        </p:blipFill>
        <p:spPr>
          <a:xfrm>
            <a:off x="4190574" y="1468627"/>
            <a:ext cx="762000" cy="762000"/>
          </a:xfrm>
          <a:prstGeom prst="rect">
            <a:avLst/>
          </a:prstGeom>
          <a:noFill/>
          <a:ln>
            <a:noFill/>
          </a:ln>
        </p:spPr>
      </p:pic>
      <p:sp>
        <p:nvSpPr>
          <p:cNvPr id="428" name="Google Shape;428;p49"/>
          <p:cNvSpPr txBox="1"/>
          <p:nvPr/>
        </p:nvSpPr>
        <p:spPr>
          <a:xfrm>
            <a:off x="3429000" y="2375222"/>
            <a:ext cx="1966500" cy="982500"/>
          </a:xfrm>
          <a:prstGeom prst="rect">
            <a:avLst/>
          </a:prstGeom>
          <a:noFill/>
          <a:ln>
            <a:noFill/>
          </a:ln>
        </p:spPr>
        <p:txBody>
          <a:bodyPr anchorCtr="0" anchor="t" bIns="0" lIns="0" spcFirstLastPara="1" rIns="0" wrap="square" tIns="12700">
            <a:spAutoFit/>
          </a:bodyPr>
          <a:lstStyle/>
          <a:p>
            <a:pPr indent="0" lvl="0" marL="0" marR="0" rtl="0" algn="ctr">
              <a:lnSpc>
                <a:spcPct val="117603"/>
              </a:lnSpc>
              <a:spcBef>
                <a:spcPts val="0"/>
              </a:spcBef>
              <a:spcAft>
                <a:spcPts val="0"/>
              </a:spcAft>
              <a:buClr>
                <a:srgbClr val="E0FF00"/>
              </a:buClr>
              <a:buSzPts val="6300"/>
              <a:buFont typeface="Arial"/>
              <a:buNone/>
            </a:pPr>
            <a:r>
              <a:rPr b="0" i="1" lang="es" sz="6300" u="none" cap="none" strike="noStrike">
                <a:solidFill>
                  <a:srgbClr val="E0FF00"/>
                </a:solidFill>
                <a:latin typeface="Anton"/>
                <a:ea typeface="Anton"/>
                <a:cs typeface="Anton"/>
                <a:sym typeface="Anton"/>
              </a:rPr>
              <a:t>BREAK</a:t>
            </a:r>
            <a:endParaRPr b="0" i="0" sz="6300" u="none" cap="none" strike="noStrike">
              <a:solidFill>
                <a:srgbClr val="000000"/>
              </a:solidFill>
              <a:latin typeface="Anton"/>
              <a:ea typeface="Anton"/>
              <a:cs typeface="Anton"/>
              <a:sym typeface="Anton"/>
            </a:endParaRPr>
          </a:p>
        </p:txBody>
      </p:sp>
      <p:sp>
        <p:nvSpPr>
          <p:cNvPr id="429" name="Google Shape;429;p49"/>
          <p:cNvSpPr txBox="1"/>
          <p:nvPr/>
        </p:nvSpPr>
        <p:spPr>
          <a:xfrm>
            <a:off x="3152348" y="3539744"/>
            <a:ext cx="3019800" cy="336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100"/>
              <a:buFont typeface="Arial"/>
              <a:buNone/>
            </a:pPr>
            <a:r>
              <a:rPr b="0" i="0" lang="es" sz="2100" u="none" cap="none" strike="noStrike">
                <a:solidFill>
                  <a:srgbClr val="FFFFFF"/>
                </a:solidFill>
                <a:latin typeface="Anton"/>
                <a:ea typeface="Anton"/>
                <a:cs typeface="Anton"/>
                <a:sym typeface="Anton"/>
              </a:rPr>
              <a:t>¡5/10 MINUTOS Y VOLVEMOS!</a:t>
            </a:r>
            <a:endParaRPr b="0" i="0" sz="2100" u="none" cap="none" strike="noStrike">
              <a:solidFill>
                <a:srgbClr val="0000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50"/>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435" name="Google Shape;435;p50"/>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436" name="Google Shape;436;p50"/>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40" name="Shape 440"/>
        <p:cNvGrpSpPr/>
        <p:nvPr/>
      </p:nvGrpSpPr>
      <p:grpSpPr>
        <a:xfrm>
          <a:off x="0" y="0"/>
          <a:ext cx="0" cy="0"/>
          <a:chOff x="0" y="0"/>
          <a:chExt cx="0" cy="0"/>
        </a:xfrm>
      </p:grpSpPr>
      <p:pic>
        <p:nvPicPr>
          <p:cNvPr id="441" name="Google Shape;441;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42" name="Google Shape;442;p5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43" name="Google Shape;443;p5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
        <p:nvSpPr>
          <p:cNvPr id="444" name="Google Shape;444;p51"/>
          <p:cNvSpPr txBox="1"/>
          <p:nvPr/>
        </p:nvSpPr>
        <p:spPr>
          <a:xfrm>
            <a:off x="2098800" y="3084150"/>
            <a:ext cx="49464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latin typeface="Helvetica Neue Light"/>
                <a:ea typeface="Helvetica Neue Light"/>
                <a:cs typeface="Helvetica Neue Light"/>
                <a:sym typeface="Helvetica Neue Light"/>
              </a:rPr>
              <a:t>Momento de consolidación de aprendizajes</a:t>
            </a:r>
            <a:r>
              <a:rPr lang="es" sz="2000">
                <a:solidFill>
                  <a:srgbClr val="000000"/>
                </a:solidFill>
                <a:latin typeface="Helvetica Neue Light"/>
                <a:ea typeface="Helvetica Neue Light"/>
                <a:cs typeface="Helvetica Neue Light"/>
                <a:sym typeface="Helvetica Neue Light"/>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CREA TU PRESUPUESTO</a:t>
            </a:r>
            <a:endParaRPr i="1" sz="4000">
              <a:latin typeface="Anton"/>
              <a:ea typeface="Anton"/>
              <a:cs typeface="Anton"/>
              <a:sym typeface="Anton"/>
            </a:endParaRPr>
          </a:p>
        </p:txBody>
      </p:sp>
      <p:sp>
        <p:nvSpPr>
          <p:cNvPr id="450" name="Google Shape;450;p5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Arma un presupuesto basado en los tiempos y el diseño de tu proyecto final.</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51" name="Google Shape;451;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52" name="Google Shape;452;p5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453" name="Google Shape;453;p52"/>
          <p:cNvSpPr/>
          <p:nvPr/>
        </p:nvSpPr>
        <p:spPr>
          <a:xfrm>
            <a:off x="4879825" y="886225"/>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8</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graphicFrame>
        <p:nvGraphicFramePr>
          <p:cNvPr id="458" name="Google Shape;458;p53"/>
          <p:cNvGraphicFramePr/>
          <p:nvPr/>
        </p:nvGraphicFramePr>
        <p:xfrm>
          <a:off x="153263" y="344100"/>
          <a:ext cx="3000000" cy="3000000"/>
        </p:xfrm>
        <a:graphic>
          <a:graphicData uri="http://schemas.openxmlformats.org/drawingml/2006/table">
            <a:tbl>
              <a:tblPr>
                <a:noFill/>
                <a:tableStyleId>{B7164C95-308E-4AF4-98B5-C1CA99F3E583}</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CREA TU PRESUPUESTO </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puedes</a:t>
                      </a:r>
                      <a:r>
                        <a:rPr lang="es" sz="1600" u="none" cap="none" strike="noStrike">
                          <a:solidFill>
                            <a:schemeClr val="dk1"/>
                          </a:solidFill>
                          <a:latin typeface="Helvetica Neue Light"/>
                          <a:ea typeface="Helvetica Neue Light"/>
                          <a:cs typeface="Helvetica Neue Light"/>
                          <a:sym typeface="Helvetica Neue Light"/>
                        </a:rPr>
                        <a:t> entregar un archivo de texto o una hoja de cálculo.</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De</a:t>
                      </a:r>
                      <a:r>
                        <a:rPr lang="es" sz="1600" u="none" cap="none" strike="noStrike">
                          <a:solidFill>
                            <a:schemeClr val="dk1"/>
                          </a:solidFill>
                          <a:latin typeface="Helvetica Neue Light"/>
                          <a:ea typeface="Helvetica Neue Light"/>
                          <a:cs typeface="Helvetica Neue Light"/>
                          <a:sym typeface="Helvetica Neue Light"/>
                        </a:rPr>
                        <a:t>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revisar que el documento tenga permisos para el acceso.</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600">
                          <a:solidFill>
                            <a:schemeClr val="dk1"/>
                          </a:solidFill>
                          <a:latin typeface="Helvetica Neue Light"/>
                          <a:ea typeface="Helvetica Neue Light"/>
                          <a:cs typeface="Helvetica Neue Light"/>
                          <a:sym typeface="Helvetica Neue Light"/>
                        </a:rPr>
                        <a:t>arma un presupuesto basado en los tiempos y el diseño de tu proyecto final.</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500"/>
                        <a:buFont typeface="Arial"/>
                        <a:buNone/>
                      </a:pPr>
                      <a:r>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Basado en los tiempos y diseño de tu proyecto, entrega un archivo de texto o una hoja de cálculo con el presupuesto que incluya:</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El objetivo al cual se desea llegar.</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Las plataformas y herramientas de desarrollo.</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Las fases de desarrollo.</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El alojamiento y servicios incluidos (SEO, Analitycs, seguridad, etc.)</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 sz="1700" u="none" cap="none" strike="noStrike"/>
                        <a:t>&gt;&gt;Ejemplo: </a:t>
                      </a:r>
                      <a:endParaRPr b="1" sz="1700" u="none" cap="none" strike="noStrike"/>
                    </a:p>
                    <a:p>
                      <a:pPr indent="0" lvl="0" marL="0" marR="0" rtl="0" algn="l">
                        <a:lnSpc>
                          <a:spcPct val="100000"/>
                        </a:lnSpc>
                        <a:spcBef>
                          <a:spcPts val="0"/>
                        </a:spcBef>
                        <a:spcAft>
                          <a:spcPts val="0"/>
                        </a:spcAft>
                        <a:buClr>
                          <a:schemeClr val="dk1"/>
                        </a:buClr>
                        <a:buSzPts val="1100"/>
                        <a:buFont typeface="Arial"/>
                        <a:buNone/>
                      </a:pPr>
                      <a:r>
                        <a:rPr lang="es" sz="16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Ejemplo de presupuesto de una agencia</a:t>
                      </a:r>
                      <a:endParaRPr sz="19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459" name="Google Shape;459;p5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460" name="Google Shape;460;p53"/>
          <p:cNvPicPr preferRelativeResize="0"/>
          <p:nvPr/>
        </p:nvPicPr>
        <p:blipFill rotWithShape="1">
          <a:blip r:embed="rId5">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Identificar a nuestro cliente.</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al usuario final.</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Confeccionar un presupuesto.</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5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466" name="Google Shape;466;p5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55"/>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472" name="Google Shape;472;p55"/>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s" sz="2100">
                <a:solidFill>
                  <a:srgbClr val="FFFF00"/>
                </a:solidFill>
                <a:latin typeface="Helvetica Neue Light"/>
                <a:ea typeface="Helvetica Neue Light"/>
                <a:cs typeface="Helvetica Neue Light"/>
                <a:sym typeface="Helvetica Neue Light"/>
              </a:rPr>
              <a:t>Identificación de nuestro cliente.</a:t>
            </a:r>
            <a:endParaRPr sz="2100">
              <a:solidFill>
                <a:srgbClr val="FF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s" sz="2100">
                <a:solidFill>
                  <a:srgbClr val="FFFF00"/>
                </a:solidFill>
                <a:latin typeface="Helvetica Neue Light"/>
                <a:ea typeface="Helvetica Neue Light"/>
                <a:cs typeface="Helvetica Neue Light"/>
                <a:sym typeface="Helvetica Neue Light"/>
              </a:rPr>
              <a:t>Conocer al usuario final.</a:t>
            </a:r>
            <a:endParaRPr sz="2100">
              <a:solidFill>
                <a:srgbClr val="FF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s" sz="2100">
                <a:solidFill>
                  <a:srgbClr val="FFFF00"/>
                </a:solidFill>
                <a:latin typeface="Helvetica Neue Light"/>
                <a:ea typeface="Helvetica Neue Light"/>
                <a:cs typeface="Helvetica Neue Light"/>
                <a:sym typeface="Helvetica Neue Light"/>
              </a:rPr>
              <a:t>Establecer un presupuesto.</a:t>
            </a:r>
            <a:endParaRPr sz="2500">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76" name="Shape 476"/>
        <p:cNvGrpSpPr/>
        <p:nvPr/>
      </p:nvGrpSpPr>
      <p:grpSpPr>
        <a:xfrm>
          <a:off x="0" y="0"/>
          <a:ext cx="0" cy="0"/>
          <a:chOff x="0" y="0"/>
          <a:chExt cx="0" cy="0"/>
        </a:xfrm>
      </p:grpSpPr>
      <p:sp>
        <p:nvSpPr>
          <p:cNvPr id="477" name="Google Shape;477;p5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478" name="Google Shape;478;p5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Dominio:</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el dominio en Internet es la dirección (nombre) que ingresas en el navegador para acceder al sitio web deseado. Ejemplo: </a:t>
            </a:r>
            <a:r>
              <a:rPr lang="es" u="sng">
                <a:solidFill>
                  <a:schemeClr val="hlink"/>
                </a:solidFill>
                <a:latin typeface="Helvetica Neue Light"/>
                <a:ea typeface="Helvetica Neue Light"/>
                <a:cs typeface="Helvetica Neue Light"/>
                <a:sym typeface="Helvetica Neue Light"/>
                <a:hlinkClick r:id="rId3"/>
              </a:rPr>
              <a:t>www.css-tricks.com</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Hosting:</a:t>
            </a:r>
            <a:r>
              <a:rPr lang="es">
                <a:solidFill>
                  <a:schemeClr val="dk1"/>
                </a:solidFill>
                <a:latin typeface="Helvetica Neue Light"/>
                <a:ea typeface="Helvetica Neue Light"/>
                <a:cs typeface="Helvetica Neue Light"/>
                <a:sym typeface="Helvetica Neue Light"/>
              </a:rPr>
              <a:t> es necesario contratar un servicio de hosting que cubra con los requerimientos de tu web. Los servidores son empresas que almacenan computadoras con discos rígidos (en donde son alojados los sitios web), y cada una está equipada con distinto hardware.</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16</a:t>
            </a:r>
            <a:endParaRPr i="1" sz="2000">
              <a:latin typeface="Anton"/>
              <a:ea typeface="Anton"/>
              <a:cs typeface="Anton"/>
              <a:sym typeface="Anton"/>
            </a:endParaRPr>
          </a:p>
        </p:txBody>
      </p:sp>
      <p:pic>
        <p:nvPicPr>
          <p:cNvPr id="94" name="Google Shape;94;p1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0" name="Google Shape;100;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 name="Shape 104"/>
        <p:cNvGrpSpPr/>
        <p:nvPr/>
      </p:nvGrpSpPr>
      <p:grpSpPr>
        <a:xfrm>
          <a:off x="0" y="0"/>
          <a:ext cx="0" cy="0"/>
          <a:chOff x="0" y="0"/>
          <a:chExt cx="0" cy="0"/>
        </a:xfrm>
      </p:grpSpPr>
      <p:sp>
        <p:nvSpPr>
          <p:cNvPr id="105" name="Google Shape;105;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18</a:t>
            </a:r>
            <a:endParaRPr i="1" sz="2000">
              <a:latin typeface="Anton"/>
              <a:ea typeface="Anton"/>
              <a:cs typeface="Anton"/>
              <a:sym typeface="Anton"/>
            </a:endParaRPr>
          </a:p>
        </p:txBody>
      </p:sp>
      <p:pic>
        <p:nvPicPr>
          <p:cNvPr id="106" name="Google Shape;106;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7" name="Google Shape;107;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08" name="Google Shape;108;p21"/>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Conociendo a nuestro cliente</a:t>
            </a:r>
            <a:endParaRPr sz="1100">
              <a:solidFill>
                <a:srgbClr val="FFFFFF"/>
              </a:solidFill>
              <a:latin typeface="Helvetica Neue"/>
              <a:ea typeface="Helvetica Neue"/>
              <a:cs typeface="Helvetica Neue"/>
              <a:sym typeface="Helvetica Neue"/>
            </a:endParaRPr>
          </a:p>
        </p:txBody>
      </p:sp>
      <p:sp>
        <p:nvSpPr>
          <p:cNvPr id="109" name="Google Shape;109;p21"/>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cliente?</a:t>
            </a:r>
            <a:endParaRPr b="0" i="0" sz="1100" u="none" cap="none" strike="noStrike">
              <a:solidFill>
                <a:srgbClr val="222222"/>
              </a:solidFill>
              <a:latin typeface="Helvetica Neue"/>
              <a:ea typeface="Helvetica Neue"/>
              <a:cs typeface="Helvetica Neue"/>
              <a:sym typeface="Helvetica Neue"/>
            </a:endParaRPr>
          </a:p>
        </p:txBody>
      </p:sp>
      <p:cxnSp>
        <p:nvCxnSpPr>
          <p:cNvPr id="110" name="Google Shape;110;p21"/>
          <p:cNvCxnSpPr>
            <a:endCxn id="109"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11" name="Google Shape;111;p21"/>
          <p:cNvCxnSpPr>
            <a:endCxn id="112"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2" name="Google Shape;112;p21"/>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000">
                <a:solidFill>
                  <a:srgbClr val="222222"/>
                </a:solidFill>
                <a:latin typeface="Helvetica Neue"/>
                <a:ea typeface="Helvetica Neue"/>
                <a:cs typeface="Helvetica Neue"/>
                <a:sym typeface="Helvetica Neue"/>
              </a:rPr>
              <a:t>¿Qué es un usuario?</a:t>
            </a:r>
            <a:endParaRPr b="0" i="0" sz="1000" u="none" cap="none" strike="noStrike">
              <a:solidFill>
                <a:srgbClr val="222222"/>
              </a:solidFill>
              <a:latin typeface="Helvetica Neue"/>
              <a:ea typeface="Helvetica Neue"/>
              <a:cs typeface="Helvetica Neue"/>
              <a:sym typeface="Helvetica Neue"/>
            </a:endParaRPr>
          </a:p>
        </p:txBody>
      </p:sp>
      <p:cxnSp>
        <p:nvCxnSpPr>
          <p:cNvPr id="113" name="Google Shape;113;p21"/>
          <p:cNvCxnSpPr/>
          <p:nvPr/>
        </p:nvCxnSpPr>
        <p:spPr>
          <a:xfrm>
            <a:off x="4101500" y="1507150"/>
            <a:ext cx="958200" cy="0"/>
          </a:xfrm>
          <a:prstGeom prst="straightConnector1">
            <a:avLst/>
          </a:prstGeom>
          <a:noFill/>
          <a:ln cap="flat" cmpd="sng" w="9525">
            <a:solidFill>
              <a:srgbClr val="CCCCCC"/>
            </a:solidFill>
            <a:prstDash val="solid"/>
            <a:round/>
            <a:headEnd len="med" w="med" type="oval"/>
            <a:tailEnd len="med" w="med" type="oval"/>
          </a:ln>
        </p:spPr>
      </p:cxnSp>
      <p:sp>
        <p:nvSpPr>
          <p:cNvPr id="114" name="Google Shape;114;p21"/>
          <p:cNvSpPr/>
          <p:nvPr/>
        </p:nvSpPr>
        <p:spPr>
          <a:xfrm>
            <a:off x="5053600" y="136675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Tipos de usuarios</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21"/>
          <p:cNvCxnSpPr/>
          <p:nvPr/>
        </p:nvCxnSpPr>
        <p:spPr>
          <a:xfrm>
            <a:off x="4101500" y="15071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6" name="Google Shape;116;p21"/>
          <p:cNvSpPr/>
          <p:nvPr/>
        </p:nvSpPr>
        <p:spPr>
          <a:xfrm>
            <a:off x="5059825" y="177470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Necesidades</a:t>
            </a:r>
            <a:endParaRPr b="0" i="0" sz="1100" u="none" cap="none" strike="noStrike">
              <a:solidFill>
                <a:srgbClr val="222222"/>
              </a:solidFill>
              <a:latin typeface="Helvetica Neue"/>
              <a:ea typeface="Helvetica Neue"/>
              <a:cs typeface="Helvetica Neue"/>
              <a:sym typeface="Helvetica Neue"/>
            </a:endParaRPr>
          </a:p>
        </p:txBody>
      </p:sp>
      <p:sp>
        <p:nvSpPr>
          <p:cNvPr id="117" name="Google Shape;117;p21"/>
          <p:cNvSpPr/>
          <p:nvPr/>
        </p:nvSpPr>
        <p:spPr>
          <a:xfrm>
            <a:off x="243600" y="22347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Presupuesto</a:t>
            </a:r>
            <a:endParaRPr b="0" i="0" sz="1100" u="none" cap="none" strike="noStrike">
              <a:solidFill>
                <a:srgbClr val="FFFFFF"/>
              </a:solidFill>
              <a:latin typeface="Helvetica Neue"/>
              <a:ea typeface="Helvetica Neue"/>
              <a:cs typeface="Helvetica Neue"/>
              <a:sym typeface="Helvetica Neue"/>
            </a:endParaRPr>
          </a:p>
        </p:txBody>
      </p:sp>
      <p:cxnSp>
        <p:nvCxnSpPr>
          <p:cNvPr id="118" name="Google Shape;118;p21"/>
          <p:cNvCxnSpPr/>
          <p:nvPr/>
        </p:nvCxnSpPr>
        <p:spPr>
          <a:xfrm>
            <a:off x="970050" y="1450575"/>
            <a:ext cx="0" cy="784200"/>
          </a:xfrm>
          <a:prstGeom prst="straightConnector1">
            <a:avLst/>
          </a:prstGeom>
          <a:noFill/>
          <a:ln cap="flat" cmpd="sng" w="9525">
            <a:solidFill>
              <a:srgbClr val="CCCCCC"/>
            </a:solidFill>
            <a:prstDash val="solid"/>
            <a:round/>
            <a:headEnd len="med" w="med" type="oval"/>
            <a:tailEnd len="med" w="med" type="oval"/>
          </a:ln>
        </p:spPr>
      </p:cxnSp>
      <p:sp>
        <p:nvSpPr>
          <p:cNvPr id="119" name="Google Shape;119;p21"/>
          <p:cNvSpPr/>
          <p:nvPr/>
        </p:nvSpPr>
        <p:spPr>
          <a:xfrm>
            <a:off x="2648593" y="23925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19" idx="1"/>
          </p:cNvCxnSpPr>
          <p:nvPr/>
        </p:nvCxnSpPr>
        <p:spPr>
          <a:xfrm>
            <a:off x="1690393" y="2532990"/>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1" name="Google Shape;121;p21"/>
          <p:cNvCxnSpPr>
            <a:endCxn id="122" idx="1"/>
          </p:cNvCxnSpPr>
          <p:nvPr/>
        </p:nvCxnSpPr>
        <p:spPr>
          <a:xfrm>
            <a:off x="1690400" y="2533013"/>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2" name="Google Shape;122;p21"/>
          <p:cNvSpPr/>
          <p:nvPr/>
        </p:nvSpPr>
        <p:spPr>
          <a:xfrm>
            <a:off x="2648600" y="2752613"/>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hacerlo?</a:t>
            </a:r>
            <a:endParaRPr b="0" i="0" sz="1100" u="none" cap="none" strike="noStrike">
              <a:solidFill>
                <a:srgbClr val="222222"/>
              </a:solidFill>
              <a:latin typeface="Helvetica Neue"/>
              <a:ea typeface="Helvetica Neue"/>
              <a:cs typeface="Helvetica Neue"/>
              <a:sym typeface="Helvetica Neue"/>
            </a:endParaRPr>
          </a:p>
        </p:txBody>
      </p:sp>
      <p:cxnSp>
        <p:nvCxnSpPr>
          <p:cNvPr id="123" name="Google Shape;123;p21"/>
          <p:cNvCxnSpPr/>
          <p:nvPr/>
        </p:nvCxnSpPr>
        <p:spPr>
          <a:xfrm>
            <a:off x="4101500" y="2893025"/>
            <a:ext cx="958200" cy="0"/>
          </a:xfrm>
          <a:prstGeom prst="straightConnector1">
            <a:avLst/>
          </a:prstGeom>
          <a:noFill/>
          <a:ln cap="flat" cmpd="sng" w="9525">
            <a:solidFill>
              <a:srgbClr val="CCCCCC"/>
            </a:solidFill>
            <a:prstDash val="solid"/>
            <a:round/>
            <a:headEnd len="med" w="med" type="oval"/>
            <a:tailEnd len="med" w="med" type="oval"/>
          </a:ln>
        </p:spPr>
      </p:cxnSp>
      <p:sp>
        <p:nvSpPr>
          <p:cNvPr id="124" name="Google Shape;124;p21"/>
          <p:cNvSpPr/>
          <p:nvPr/>
        </p:nvSpPr>
        <p:spPr>
          <a:xfrm>
            <a:off x="5053600" y="275262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900">
                <a:solidFill>
                  <a:srgbClr val="222222"/>
                </a:solidFill>
                <a:latin typeface="Helvetica Neue"/>
                <a:ea typeface="Helvetica Neue"/>
                <a:cs typeface="Helvetica Neue"/>
                <a:sym typeface="Helvetica Neue"/>
              </a:rPr>
              <a:t>Cronograma de desarrollo</a:t>
            </a:r>
            <a:endParaRPr b="0" i="0" sz="900" u="none" cap="none" strike="noStrike">
              <a:solidFill>
                <a:srgbClr val="222222"/>
              </a:solidFill>
              <a:latin typeface="Helvetica Neue"/>
              <a:ea typeface="Helvetica Neue"/>
              <a:cs typeface="Helvetica Neue"/>
              <a:sym typeface="Helvetica Neue"/>
            </a:endParaRPr>
          </a:p>
        </p:txBody>
      </p:sp>
      <p:cxnSp>
        <p:nvCxnSpPr>
          <p:cNvPr id="125" name="Google Shape;125;p21"/>
          <p:cNvCxnSpPr/>
          <p:nvPr/>
        </p:nvCxnSpPr>
        <p:spPr>
          <a:xfrm>
            <a:off x="4101500" y="2893025"/>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6" name="Google Shape;126;p21"/>
          <p:cNvSpPr/>
          <p:nvPr/>
        </p:nvSpPr>
        <p:spPr>
          <a:xfrm>
            <a:off x="5059825" y="31605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Mantenimientos </a:t>
            </a:r>
            <a:endParaRPr b="0" i="0" sz="1100" u="none" cap="none" strike="noStrike">
              <a:solidFill>
                <a:srgbClr val="222222"/>
              </a:solidFill>
              <a:latin typeface="Helvetica Neue"/>
              <a:ea typeface="Helvetica Neue"/>
              <a:cs typeface="Helvetica Neue"/>
              <a:sym typeface="Helvetica Neue"/>
            </a:endParaRPr>
          </a:p>
        </p:txBody>
      </p:sp>
      <p:cxnSp>
        <p:nvCxnSpPr>
          <p:cNvPr id="127" name="Google Shape;127;p21"/>
          <p:cNvCxnSpPr/>
          <p:nvPr/>
        </p:nvCxnSpPr>
        <p:spPr>
          <a:xfrm>
            <a:off x="169040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8" name="Google Shape;128;p21"/>
          <p:cNvSpPr/>
          <p:nvPr/>
        </p:nvSpPr>
        <p:spPr>
          <a:xfrm>
            <a:off x="2648468" y="170964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900">
                <a:solidFill>
                  <a:srgbClr val="222222"/>
                </a:solidFill>
                <a:latin typeface="Helvetica Neue"/>
                <a:ea typeface="Helvetica Neue"/>
                <a:cs typeface="Helvetica Neue"/>
                <a:sym typeface="Helvetica Neue"/>
              </a:rPr>
              <a:t>Objetivos del proyecto</a:t>
            </a:r>
            <a:endParaRPr b="0" i="0" sz="9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 name="Shape 132"/>
        <p:cNvGrpSpPr/>
        <p:nvPr/>
      </p:nvGrpSpPr>
      <p:grpSpPr>
        <a:xfrm>
          <a:off x="0" y="0"/>
          <a:ext cx="0" cy="0"/>
          <a:chOff x="0" y="0"/>
          <a:chExt cx="0" cy="0"/>
        </a:xfrm>
      </p:grpSpPr>
      <p:sp>
        <p:nvSpPr>
          <p:cNvPr id="133" name="Google Shape;133;p22"/>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 name="Google Shape;134;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5" name="Google Shape;135;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6" name="Google Shape;136;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7" name="Google Shape;137;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38" name="Google Shape;138;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9" name="Google Shape;139;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0" name="Google Shape;140;p2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41" name="Google Shape;141;p2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3" name="Google Shape;143;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5" name="Google Shape;145;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6" name="Google Shape;146;p2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47" name="Google Shape;147;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9" name="Google Shape;149;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4" name="Google Shape;154;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55" name="Google Shape;155;p22"/>
          <p:cNvSpPr txBox="1"/>
          <p:nvPr/>
        </p:nvSpPr>
        <p:spPr>
          <a:xfrm>
            <a:off x="1502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16</a:t>
            </a:r>
            <a:endParaRPr b="0" i="0" sz="1400" u="none" cap="none" strike="noStrike">
              <a:solidFill>
                <a:srgbClr val="000000"/>
              </a:solidFill>
              <a:latin typeface="Helvetica Neue"/>
              <a:ea typeface="Helvetica Neue"/>
              <a:cs typeface="Helvetica Neue"/>
              <a:sym typeface="Helvetica Neue"/>
            </a:endParaRPr>
          </a:p>
        </p:txBody>
      </p:sp>
      <p:sp>
        <p:nvSpPr>
          <p:cNvPr id="156" name="Google Shape;156;p22"/>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157" name="Google Shape;157;p22"/>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Subida al Servidor</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8" name="Google Shape;158;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pic>
        <p:nvPicPr>
          <p:cNvPr id="159" name="Google Shape;159;p22"/>
          <p:cNvPicPr preferRelativeResize="0"/>
          <p:nvPr/>
        </p:nvPicPr>
        <p:blipFill rotWithShape="1">
          <a:blip r:embed="rId5">
            <a:alphaModFix/>
          </a:blip>
          <a:srcRect b="0" l="0" r="0" t="0"/>
          <a:stretch/>
        </p:blipFill>
        <p:spPr>
          <a:xfrm>
            <a:off x="1418500" y="2461999"/>
            <a:ext cx="306000" cy="306000"/>
          </a:xfrm>
          <a:prstGeom prst="rect">
            <a:avLst/>
          </a:prstGeom>
          <a:noFill/>
          <a:ln>
            <a:noFill/>
          </a:ln>
        </p:spPr>
      </p:pic>
      <p:sp>
        <p:nvSpPr>
          <p:cNvPr id="160" name="Google Shape;160;p22"/>
          <p:cNvSpPr txBox="1"/>
          <p:nvPr/>
        </p:nvSpPr>
        <p:spPr>
          <a:xfrm>
            <a:off x="1742175" y="24425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TERCERA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161" name="Google Shape;161;p22"/>
          <p:cNvSpPr txBox="1"/>
          <p:nvPr/>
        </p:nvSpPr>
        <p:spPr>
          <a:xfrm>
            <a:off x="40801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62" name="Google Shape;162;p22"/>
          <p:cNvSpPr txBox="1"/>
          <p:nvPr/>
        </p:nvSpPr>
        <p:spPr>
          <a:xfrm>
            <a:off x="6226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18</a:t>
            </a:r>
            <a:endParaRPr b="0" i="0" sz="1400" u="none" cap="none" strike="noStrike">
              <a:solidFill>
                <a:srgbClr val="000000"/>
              </a:solidFill>
              <a:latin typeface="Helvetica Neue"/>
              <a:ea typeface="Helvetica Neue"/>
              <a:cs typeface="Helvetica Neue"/>
              <a:sym typeface="Helvetica Neue"/>
            </a:endParaRPr>
          </a:p>
        </p:txBody>
      </p:sp>
      <p:sp>
        <p:nvSpPr>
          <p:cNvPr id="163" name="Google Shape;163;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Proyecto final</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pic>
        <p:nvPicPr>
          <p:cNvPr id="164" name="Google Shape;164;p22"/>
          <p:cNvPicPr preferRelativeResize="0"/>
          <p:nvPr/>
        </p:nvPicPr>
        <p:blipFill rotWithShape="1">
          <a:blip r:embed="rId5">
            <a:alphaModFix/>
          </a:blip>
          <a:srcRect b="0" l="0" r="0" t="0"/>
          <a:stretch/>
        </p:blipFill>
        <p:spPr>
          <a:xfrm>
            <a:off x="6219100" y="2461999"/>
            <a:ext cx="306000" cy="306000"/>
          </a:xfrm>
          <a:prstGeom prst="rect">
            <a:avLst/>
          </a:prstGeom>
          <a:noFill/>
          <a:ln>
            <a:noFill/>
          </a:ln>
        </p:spPr>
      </p:pic>
      <p:sp>
        <p:nvSpPr>
          <p:cNvPr id="165" name="Google Shape;165;p22"/>
          <p:cNvSpPr txBox="1"/>
          <p:nvPr/>
        </p:nvSpPr>
        <p:spPr>
          <a:xfrm>
            <a:off x="6542775" y="24425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6" name="Google Shape;166;p22"/>
          <p:cNvPicPr preferRelativeResize="0"/>
          <p:nvPr/>
        </p:nvPicPr>
        <p:blipFill rotWithShape="1">
          <a:blip r:embed="rId6">
            <a:alphaModFix/>
          </a:blip>
          <a:srcRect b="0" l="0" r="0" t="0"/>
          <a:stretch/>
        </p:blipFill>
        <p:spPr>
          <a:xfrm>
            <a:off x="3818213" y="2533725"/>
            <a:ext cx="307150" cy="30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CONOCIENDO A NUESTRO CLIENTE   </a:t>
            </a:r>
            <a:endParaRPr i="1" sz="3600">
              <a:solidFill>
                <a:srgbClr val="E0FF00"/>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